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256" r:id="rId2"/>
    <p:sldId id="257" r:id="rId3"/>
    <p:sldId id="258" r:id="rId4"/>
    <p:sldId id="259" r:id="rId5"/>
    <p:sldId id="302" r:id="rId6"/>
    <p:sldId id="303" r:id="rId7"/>
    <p:sldId id="262" r:id="rId8"/>
    <p:sldId id="263" r:id="rId9"/>
    <p:sldId id="264" r:id="rId10"/>
    <p:sldId id="265" r:id="rId11"/>
    <p:sldId id="301"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92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8"/>
        <p:cNvGrpSpPr/>
        <p:nvPr/>
      </p:nvGrpSpPr>
      <p:grpSpPr>
        <a:xfrm>
          <a:off x="0" y="0"/>
          <a:ext cx="0" cy="0"/>
          <a:chOff x="0" y="0"/>
          <a:chExt cx="0" cy="0"/>
        </a:xfrm>
      </p:grpSpPr>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l="4699" r="1183" b="-1"/>
          <a:stretch/>
        </p:blipFill>
        <p:spPr>
          <a:xfrm>
            <a:off x="1" y="10"/>
            <a:ext cx="9669642" cy="6857990"/>
          </a:xfrm>
          <a:prstGeom prst="rect">
            <a:avLst/>
          </a:prstGeom>
          <a:noFill/>
          <a:ln>
            <a:noFill/>
          </a:ln>
        </p:spPr>
      </p:pic>
      <p:sp>
        <p:nvSpPr>
          <p:cNvPr id="86" name="Google Shape;86;p13"/>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txBox="1">
            <a:spLocks noGrp="1"/>
          </p:cNvSpPr>
          <p:nvPr>
            <p:ph type="ctrTitle"/>
          </p:nvPr>
        </p:nvSpPr>
        <p:spPr>
          <a:xfrm>
            <a:off x="7487478" y="2345635"/>
            <a:ext cx="4373219" cy="189105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4000"/>
              <a:buFont typeface="Calibri"/>
              <a:buNone/>
            </a:pPr>
            <a:r>
              <a:rPr lang="es-PE" sz="4000" b="1" dirty="0">
                <a:latin typeface="Calibri"/>
                <a:ea typeface="Calibri"/>
                <a:cs typeface="Calibri"/>
                <a:sym typeface="Calibri"/>
              </a:rPr>
              <a:t>OVERVIEW OF            THE GEC – </a:t>
            </a:r>
            <a:br>
              <a:rPr lang="es-PE" sz="4000" b="1" dirty="0">
                <a:latin typeface="Calibri"/>
                <a:ea typeface="Calibri"/>
                <a:cs typeface="Calibri"/>
                <a:sym typeface="Calibri"/>
              </a:rPr>
            </a:br>
            <a:r>
              <a:rPr lang="es-PE" sz="4000" b="1" dirty="0"/>
              <a:t>JM </a:t>
            </a:r>
            <a:r>
              <a:rPr lang="es-PE" sz="4000" b="1" dirty="0">
                <a:latin typeface="Calibri"/>
                <a:ea typeface="Calibri"/>
                <a:cs typeface="Calibri"/>
                <a:sym typeface="Calibri"/>
              </a:rPr>
              <a:t>PREFERENCES</a:t>
            </a:r>
            <a:r>
              <a:rPr lang="es-PE" sz="4000" dirty="0"/>
              <a:t> </a:t>
            </a:r>
            <a:endParaRPr sz="4000" dirty="0"/>
          </a:p>
        </p:txBody>
      </p:sp>
      <p:sp>
        <p:nvSpPr>
          <p:cNvPr id="88" name="Google Shape;88;p13"/>
          <p:cNvSpPr txBox="1">
            <a:spLocks noGrp="1"/>
          </p:cNvSpPr>
          <p:nvPr>
            <p:ph type="subTitle" idx="1"/>
          </p:nvPr>
        </p:nvSpPr>
        <p:spPr>
          <a:xfrm>
            <a:off x="8200076" y="5541474"/>
            <a:ext cx="3660621" cy="89560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s-PE" i="1">
                <a:latin typeface="Calibri"/>
                <a:ea typeface="Calibri"/>
                <a:cs typeface="Calibri"/>
                <a:sym typeface="Calibri"/>
              </a:rPr>
              <a:t>Ernesto Cavassa sj </a:t>
            </a:r>
            <a:endParaRPr/>
          </a:p>
          <a:p>
            <a:pPr marL="0" lvl="0" indent="0" algn="r" rtl="0">
              <a:lnSpc>
                <a:spcPct val="90000"/>
              </a:lnSpc>
              <a:spcBef>
                <a:spcPts val="1000"/>
              </a:spcBef>
              <a:spcAft>
                <a:spcPts val="0"/>
              </a:spcAft>
              <a:buClr>
                <a:schemeClr val="dk1"/>
              </a:buClr>
              <a:buSzPts val="2400"/>
              <a:buNone/>
            </a:pPr>
            <a:r>
              <a:rPr lang="es-PE" i="1">
                <a:latin typeface="Calibri"/>
                <a:ea typeface="Calibri"/>
                <a:cs typeface="Calibri"/>
                <a:sym typeface="Calibri"/>
              </a:rPr>
              <a:t> Belén Romá</a:t>
            </a:r>
            <a:r>
              <a:rPr lang="es-PE" i="1"/>
              <a:t>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991061"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ct val="100000"/>
              <a:buFont typeface="Calibri"/>
              <a:buNone/>
            </a:pPr>
            <a:r>
              <a:rPr lang="es-PE" sz="6000" b="1" i="1">
                <a:solidFill>
                  <a:srgbClr val="385623"/>
                </a:solidFill>
                <a:latin typeface="Calibri"/>
                <a:ea typeface="Calibri"/>
                <a:cs typeface="Calibri"/>
                <a:sym typeface="Calibri"/>
              </a:rPr>
              <a:t>LOGO</a:t>
            </a:r>
            <a:r>
              <a:rPr lang="es-PE" sz="6000">
                <a:latin typeface="Calibri"/>
                <a:ea typeface="Calibri"/>
                <a:cs typeface="Calibri"/>
                <a:sym typeface="Calibri"/>
              </a:rPr>
              <a:t> </a:t>
            </a:r>
            <a:r>
              <a:rPr lang="es-PE" sz="1800">
                <a:latin typeface="Calibri"/>
                <a:ea typeface="Calibri"/>
                <a:cs typeface="Calibri"/>
                <a:sym typeface="Calibri"/>
              </a:rPr>
              <a:t/>
            </a:r>
            <a:br>
              <a:rPr lang="es-PE" sz="1800">
                <a:latin typeface="Calibri"/>
                <a:ea typeface="Calibri"/>
                <a:cs typeface="Calibri"/>
                <a:sym typeface="Calibri"/>
              </a:rPr>
            </a:br>
            <a:endParaRPr/>
          </a:p>
        </p:txBody>
      </p:sp>
      <p:pic>
        <p:nvPicPr>
          <p:cNvPr id="150" name="Google Shape;150;p22"/>
          <p:cNvPicPr preferRelativeResize="0"/>
          <p:nvPr/>
        </p:nvPicPr>
        <p:blipFill>
          <a:blip r:embed="rId3">
            <a:extLst>
              <a:ext uri="{28A0092B-C50C-407E-A947-70E740481C1C}">
                <a14:useLocalDpi xmlns:a14="http://schemas.microsoft.com/office/drawing/2010/main" val="0"/>
              </a:ext>
            </a:extLst>
          </a:blip>
          <a:stretch>
            <a:fillRect/>
          </a:stretch>
        </p:blipFill>
        <p:spPr>
          <a:xfrm>
            <a:off x="2927927" y="1"/>
            <a:ext cx="6483928"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5574" y="415636"/>
            <a:ext cx="8852171" cy="6092168"/>
          </a:xfrm>
          <a:ln w="50800">
            <a:solidFill>
              <a:srgbClr val="FF0000"/>
            </a:solidFill>
          </a:ln>
        </p:spPr>
        <p:txBody>
          <a:bodyPr>
            <a:noAutofit/>
          </a:bodyPr>
          <a:lstStyle/>
          <a:p>
            <a:pPr marL="114300" indent="0" algn="just">
              <a:lnSpc>
                <a:spcPct val="134000"/>
              </a:lnSpc>
              <a:spcBef>
                <a:spcPts val="600"/>
              </a:spcBef>
              <a:spcAft>
                <a:spcPts val="600"/>
              </a:spcAft>
              <a:buNone/>
            </a:pPr>
            <a:r>
              <a:rPr lang="en-IE" sz="1800" dirty="0"/>
              <a:t>The stylized drawing of a </a:t>
            </a:r>
            <a:r>
              <a:rPr lang="en-IE" sz="1800" b="1" dirty="0"/>
              <a:t>world</a:t>
            </a:r>
            <a:r>
              <a:rPr lang="en-IE" sz="1800" dirty="0"/>
              <a:t>, embraced by a </a:t>
            </a:r>
            <a:r>
              <a:rPr lang="en-IE" sz="1800" b="1" dirty="0"/>
              <a:t>human figure</a:t>
            </a:r>
            <a:r>
              <a:rPr lang="en-IE" sz="1800" dirty="0"/>
              <a:t>.</a:t>
            </a:r>
          </a:p>
          <a:p>
            <a:pPr marL="114300" indent="0" algn="just">
              <a:lnSpc>
                <a:spcPct val="134000"/>
              </a:lnSpc>
              <a:spcBef>
                <a:spcPts val="600"/>
              </a:spcBef>
              <a:spcAft>
                <a:spcPts val="600"/>
              </a:spcAft>
              <a:buNone/>
            </a:pPr>
            <a:r>
              <a:rPr lang="en-IE" sz="1800" b="1" u="sng" dirty="0">
                <a:effectLst>
                  <a:outerShdw blurRad="38100" dist="38100" dir="2700000" algn="tl">
                    <a:srgbClr val="000000">
                      <a:alpha val="43137"/>
                    </a:srgbClr>
                  </a:outerShdw>
                </a:effectLst>
              </a:rPr>
              <a:t>COLOURS</a:t>
            </a:r>
          </a:p>
          <a:p>
            <a:pPr algn="just">
              <a:lnSpc>
                <a:spcPct val="134000"/>
              </a:lnSpc>
              <a:spcBef>
                <a:spcPts val="600"/>
              </a:spcBef>
              <a:spcAft>
                <a:spcPts val="600"/>
              </a:spcAft>
              <a:buFont typeface="Arial" panose="020B0604020202020204" pitchFamily="34" charset="0"/>
              <a:buChar char="•"/>
            </a:pPr>
            <a:r>
              <a:rPr lang="en-IE" sz="1800" b="1" dirty="0">
                <a:solidFill>
                  <a:schemeClr val="accent6">
                    <a:lumMod val="75000"/>
                  </a:schemeClr>
                </a:solidFill>
                <a:effectLst>
                  <a:outerShdw blurRad="38100" dist="38100" dir="2700000" algn="tl">
                    <a:srgbClr val="000000">
                      <a:alpha val="43137"/>
                    </a:srgbClr>
                  </a:outerShdw>
                </a:effectLst>
              </a:rPr>
              <a:t>GREEN</a:t>
            </a:r>
            <a:r>
              <a:rPr lang="en-IE" sz="1800" b="1" dirty="0">
                <a:solidFill>
                  <a:schemeClr val="accent6">
                    <a:lumMod val="75000"/>
                  </a:schemeClr>
                </a:solidFill>
              </a:rPr>
              <a:t>, because it recalls nature, growth, renewal and also hope, the possibility of "sowing" prophetic dreams.</a:t>
            </a:r>
          </a:p>
          <a:p>
            <a:pPr algn="just">
              <a:lnSpc>
                <a:spcPct val="134000"/>
              </a:lnSpc>
              <a:spcBef>
                <a:spcPts val="600"/>
              </a:spcBef>
              <a:spcAft>
                <a:spcPts val="600"/>
              </a:spcAft>
              <a:buFont typeface="Arial" panose="020B0604020202020204" pitchFamily="34" charset="0"/>
              <a:buChar char="•"/>
            </a:pPr>
            <a:r>
              <a:rPr lang="en-IE" sz="1800" b="1" dirty="0">
                <a:solidFill>
                  <a:schemeClr val="accent1">
                    <a:lumMod val="75000"/>
                  </a:schemeClr>
                </a:solidFill>
                <a:effectLst>
                  <a:outerShdw blurRad="38100" dist="38100" dir="2700000" algn="tl">
                    <a:srgbClr val="000000">
                      <a:alpha val="43137"/>
                    </a:srgbClr>
                  </a:outerShdw>
                </a:effectLst>
              </a:rPr>
              <a:t>BLUE</a:t>
            </a:r>
            <a:r>
              <a:rPr lang="en-IE" sz="1800" b="1" dirty="0">
                <a:solidFill>
                  <a:schemeClr val="accent1">
                    <a:lumMod val="75000"/>
                  </a:schemeClr>
                </a:solidFill>
              </a:rPr>
              <a:t>, to remind us of our spiritual dimension, and also what we would like to contribute to achieving: Peace. </a:t>
            </a:r>
          </a:p>
          <a:p>
            <a:pPr algn="just">
              <a:lnSpc>
                <a:spcPct val="134000"/>
              </a:lnSpc>
              <a:spcBef>
                <a:spcPts val="600"/>
              </a:spcBef>
              <a:spcAft>
                <a:spcPts val="600"/>
              </a:spcAft>
              <a:buFont typeface="Arial" panose="020B0604020202020204" pitchFamily="34" charset="0"/>
              <a:buChar char="•"/>
            </a:pPr>
            <a:r>
              <a:rPr lang="en-IE" sz="1800" b="1" dirty="0">
                <a:solidFill>
                  <a:srgbClr val="FFC000"/>
                </a:solidFill>
                <a:effectLst>
                  <a:outerShdw blurRad="38100" dist="38100" dir="2700000" algn="tl">
                    <a:srgbClr val="000000">
                      <a:alpha val="43137"/>
                    </a:srgbClr>
                  </a:outerShdw>
                </a:effectLst>
              </a:rPr>
              <a:t>GOLD</a:t>
            </a:r>
            <a:r>
              <a:rPr lang="en-IE" sz="1800" b="1" dirty="0">
                <a:solidFill>
                  <a:srgbClr val="FFC000"/>
                </a:solidFill>
              </a:rPr>
              <a:t>, to represent the light, the sacred. For every covenant, every covenant for the common good, for the good of humanity, has something sacred in it.</a:t>
            </a:r>
          </a:p>
          <a:p>
            <a:pPr marL="114300" indent="0" algn="just">
              <a:lnSpc>
                <a:spcPct val="134000"/>
              </a:lnSpc>
              <a:spcBef>
                <a:spcPts val="600"/>
              </a:spcBef>
              <a:spcAft>
                <a:spcPts val="600"/>
              </a:spcAft>
              <a:buNone/>
            </a:pPr>
            <a:r>
              <a:rPr lang="en-IE" sz="1800" b="1" u="sng" dirty="0">
                <a:effectLst>
                  <a:outerShdw blurRad="38100" dist="38100" dir="2700000" algn="tl">
                    <a:srgbClr val="000000">
                      <a:alpha val="43137"/>
                    </a:srgbClr>
                  </a:outerShdw>
                </a:effectLst>
              </a:rPr>
              <a:t>FORMS</a:t>
            </a:r>
          </a:p>
          <a:p>
            <a:pPr algn="just">
              <a:lnSpc>
                <a:spcPct val="134000"/>
              </a:lnSpc>
              <a:spcBef>
                <a:spcPts val="600"/>
              </a:spcBef>
              <a:spcAft>
                <a:spcPts val="600"/>
              </a:spcAft>
            </a:pPr>
            <a:r>
              <a:rPr lang="en-IE" sz="1800" dirty="0"/>
              <a:t>At the </a:t>
            </a:r>
            <a:r>
              <a:rPr lang="en-IE" sz="1800" b="1" dirty="0"/>
              <a:t>centre of the world</a:t>
            </a:r>
            <a:r>
              <a:rPr lang="en-IE" sz="1800" dirty="0"/>
              <a:t>, there is the </a:t>
            </a:r>
            <a:r>
              <a:rPr lang="en-IE" sz="1800" b="1" dirty="0"/>
              <a:t>human person </a:t>
            </a:r>
            <a:r>
              <a:rPr lang="en-IE" sz="1800" dirty="0"/>
              <a:t>who carries out an action of care and protection of the </a:t>
            </a:r>
            <a:r>
              <a:rPr lang="en-IE" sz="1800" b="1" dirty="0"/>
              <a:t>world</a:t>
            </a:r>
            <a:r>
              <a:rPr lang="en-IE" sz="1800" dirty="0"/>
              <a:t>, of the Common Home that has been entrusted to them.</a:t>
            </a:r>
          </a:p>
          <a:p>
            <a:pPr algn="just">
              <a:lnSpc>
                <a:spcPct val="134000"/>
              </a:lnSpc>
              <a:spcBef>
                <a:spcPts val="600"/>
              </a:spcBef>
              <a:spcAft>
                <a:spcPts val="600"/>
              </a:spcAft>
            </a:pPr>
            <a:r>
              <a:rPr lang="en-IE" sz="1800" dirty="0"/>
              <a:t>The </a:t>
            </a:r>
            <a:r>
              <a:rPr lang="en-IE" sz="1800" b="1" dirty="0"/>
              <a:t>line of the circle </a:t>
            </a:r>
            <a:r>
              <a:rPr lang="en-IE" sz="1800" dirty="0"/>
              <a:t>symbolizes that macrocosm that is </a:t>
            </a:r>
            <a:r>
              <a:rPr lang="en-IE" sz="1800" b="1" dirty="0"/>
              <a:t>God</a:t>
            </a:r>
            <a:r>
              <a:rPr lang="en-IE" sz="1800" dirty="0"/>
              <a:t>, and expresses the beginning and the end of everything: being, totality.</a:t>
            </a:r>
          </a:p>
        </p:txBody>
      </p:sp>
      <p:pic>
        <p:nvPicPr>
          <p:cNvPr id="4" name="Google Shape;150;p22"/>
          <p:cNvPicPr preferRelativeResize="0"/>
          <p:nvPr/>
        </p:nvPicPr>
        <p:blipFill>
          <a:blip r:embed="rId2">
            <a:extLst>
              <a:ext uri="{28A0092B-C50C-407E-A947-70E740481C1C}">
                <a14:useLocalDpi xmlns:a14="http://schemas.microsoft.com/office/drawing/2010/main" val="0"/>
              </a:ext>
            </a:extLst>
          </a:blip>
          <a:stretch>
            <a:fillRect/>
          </a:stretch>
        </p:blipFill>
        <p:spPr>
          <a:xfrm>
            <a:off x="369651" y="1964988"/>
            <a:ext cx="2480554" cy="2723743"/>
          </a:xfrm>
          <a:prstGeom prst="rect">
            <a:avLst/>
          </a:prstGeom>
          <a:noFill/>
          <a:ln w="50800">
            <a:solidFill>
              <a:srgbClr val="FF0000"/>
            </a:solidFill>
          </a:ln>
        </p:spPr>
      </p:pic>
    </p:spTree>
    <p:extLst>
      <p:ext uri="{BB962C8B-B14F-4D97-AF65-F5344CB8AC3E}">
        <p14:creationId xmlns:p14="http://schemas.microsoft.com/office/powerpoint/2010/main" val="284414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838199" y="56630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n-IE" sz="4400" b="1" i="1" dirty="0">
                <a:solidFill>
                  <a:srgbClr val="385623"/>
                </a:solidFill>
                <a:sym typeface="Calibri"/>
              </a:rPr>
              <a:t>WE ARE GOING TO EXAMINE THE INSTRUMENTUM LABORIS DRAWN UP BY THE CONGREGATION FOR CATHOLIC EDUCATION</a:t>
            </a:r>
            <a:endParaRPr lang="en-IE" dirty="0"/>
          </a:p>
        </p:txBody>
      </p:sp>
      <p:pic>
        <p:nvPicPr>
          <p:cNvPr id="161" name="Google Shape;161;p24"/>
          <p:cNvPicPr preferRelativeResize="0"/>
          <p:nvPr/>
        </p:nvPicPr>
        <p:blipFill rotWithShape="1">
          <a:blip r:embed="rId3">
            <a:alphaModFix/>
          </a:blip>
          <a:srcRect/>
          <a:stretch/>
        </p:blipFill>
        <p:spPr>
          <a:xfrm>
            <a:off x="2045676" y="2154514"/>
            <a:ext cx="8100647" cy="45566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7" name="Google Shape;167;p25"/>
          <p:cNvPicPr preferRelativeResize="0"/>
          <p:nvPr/>
        </p:nvPicPr>
        <p:blipFill rotWithShape="1">
          <a:blip r:embed="rId3">
            <a:alphaModFix/>
          </a:blip>
          <a:srcRect b="30354"/>
          <a:stretch/>
        </p:blipFill>
        <p:spPr>
          <a:xfrm>
            <a:off x="0" y="0"/>
            <a:ext cx="12192000" cy="4776281"/>
          </a:xfrm>
          <a:prstGeom prst="rect">
            <a:avLst/>
          </a:prstGeom>
          <a:noFill/>
          <a:ln>
            <a:noFill/>
          </a:ln>
        </p:spPr>
      </p:pic>
      <p:sp>
        <p:nvSpPr>
          <p:cNvPr id="2" name="TextBox 1"/>
          <p:cNvSpPr txBox="1"/>
          <p:nvPr/>
        </p:nvSpPr>
        <p:spPr>
          <a:xfrm>
            <a:off x="0" y="4776281"/>
            <a:ext cx="12192000" cy="2234458"/>
          </a:xfrm>
          <a:prstGeom prst="rect">
            <a:avLst/>
          </a:prstGeom>
          <a:solidFill>
            <a:schemeClr val="accent1">
              <a:lumMod val="50000"/>
            </a:schemeClr>
          </a:solidFill>
        </p:spPr>
        <p:txBody>
          <a:bodyPr wrap="square" rtlCol="0">
            <a:spAutoFit/>
          </a:bodyPr>
          <a:lstStyle/>
          <a:p>
            <a:pPr algn="ctr">
              <a:lnSpc>
                <a:spcPct val="120000"/>
              </a:lnSpc>
            </a:pPr>
            <a:r>
              <a:rPr lang="en-IE" sz="6000" b="1" dirty="0">
                <a:solidFill>
                  <a:schemeClr val="bg1"/>
                </a:solidFill>
                <a:latin typeface="Calibri" panose="020F0502020204030204" pitchFamily="34" charset="0"/>
                <a:cs typeface="Calibri" panose="020F0502020204030204" pitchFamily="34" charset="0"/>
              </a:rPr>
              <a:t>Global Compact on Education </a:t>
            </a:r>
          </a:p>
          <a:p>
            <a:pPr algn="ctr">
              <a:lnSpc>
                <a:spcPct val="120000"/>
              </a:lnSpc>
            </a:pPr>
            <a:r>
              <a:rPr lang="en-IE" sz="6000" b="1" dirty="0">
                <a:solidFill>
                  <a:schemeClr val="bg1"/>
                </a:solidFill>
                <a:latin typeface="Calibri" panose="020F0502020204030204" pitchFamily="34" charset="0"/>
                <a:cs typeface="Calibri" panose="020F0502020204030204" pitchFamily="34" charset="0"/>
              </a:rPr>
              <a:t>INSTRUMENTUM LABORIS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6"/>
          <p:cNvPicPr preferRelativeResize="0"/>
          <p:nvPr/>
        </p:nvPicPr>
        <p:blipFill rotWithShape="1">
          <a:blip r:embed="rId3">
            <a:extLst>
              <a:ext uri="{28A0092B-C50C-407E-A947-70E740481C1C}">
                <a14:useLocalDpi xmlns:a14="http://schemas.microsoft.com/office/drawing/2010/main" val="0"/>
              </a:ext>
            </a:extLst>
          </a:blip>
          <a:srcRect l="9532" t="13333" r="4165" b="4149"/>
          <a:stretch/>
        </p:blipFill>
        <p:spPr>
          <a:xfrm>
            <a:off x="1728281" y="642025"/>
            <a:ext cx="8735438" cy="5573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IE" sz="4400" b="1" i="1" dirty="0">
                <a:solidFill>
                  <a:srgbClr val="385623"/>
                </a:solidFill>
                <a:latin typeface="Calibri"/>
                <a:ea typeface="Calibri"/>
                <a:cs typeface="Calibri"/>
                <a:sym typeface="Calibri"/>
              </a:rPr>
              <a:t>Vision: 1. Unity in Difference</a:t>
            </a:r>
            <a:endParaRPr lang="en-IE" b="1" i="1" dirty="0">
              <a:solidFill>
                <a:srgbClr val="385623"/>
              </a:solidFill>
            </a:endParaRPr>
          </a:p>
        </p:txBody>
      </p:sp>
      <p:grpSp>
        <p:nvGrpSpPr>
          <p:cNvPr id="178" name="Google Shape;178;p27"/>
          <p:cNvGrpSpPr/>
          <p:nvPr/>
        </p:nvGrpSpPr>
        <p:grpSpPr>
          <a:xfrm>
            <a:off x="573240" y="1971107"/>
            <a:ext cx="10515429" cy="4347088"/>
            <a:chOff x="85" y="2124"/>
            <a:chExt cx="10515428" cy="4347088"/>
          </a:xfrm>
        </p:grpSpPr>
        <p:sp>
          <p:nvSpPr>
            <p:cNvPr id="179" name="Google Shape;179;p27"/>
            <p:cNvSpPr/>
            <p:nvPr/>
          </p:nvSpPr>
          <p:spPr>
            <a:xfrm rot="5400000">
              <a:off x="2912275" y="-2105120"/>
              <a:ext cx="1121829"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txBox="1"/>
            <p:nvPr/>
          </p:nvSpPr>
          <p:spPr>
            <a:xfrm>
              <a:off x="664802" y="197116"/>
              <a:ext cx="5562014" cy="1012303"/>
            </a:xfrm>
            <a:prstGeom prst="rect">
              <a:avLst/>
            </a:prstGeom>
            <a:noFill/>
            <a:ln>
              <a:noFill/>
            </a:ln>
          </p:spPr>
          <p:txBody>
            <a:bodyPr spcFirstLastPara="1" wrap="square" lIns="140950" tIns="70475" rIns="140950" bIns="70475" anchor="ctr" anchorCtr="0">
              <a:noAutofit/>
            </a:bodyPr>
            <a:lstStyle/>
            <a:p>
              <a:pPr marL="285750" marR="0" lvl="1" indent="-285750" algn="l" rtl="0">
                <a:lnSpc>
                  <a:spcPct val="90000"/>
                </a:lnSpc>
                <a:spcBef>
                  <a:spcPts val="0"/>
                </a:spcBef>
                <a:spcAft>
                  <a:spcPts val="0"/>
                </a:spcAft>
                <a:buClr>
                  <a:schemeClr val="dk1"/>
                </a:buClr>
                <a:buSzPts val="3700"/>
                <a:buFont typeface="Calibri"/>
                <a:buNone/>
              </a:pPr>
              <a:r>
                <a:rPr lang="en-IE" sz="3700" b="0" i="0" u="none" strike="noStrike" cap="none">
                  <a:solidFill>
                    <a:schemeClr val="dk1"/>
                  </a:solidFill>
                  <a:latin typeface="Calibri"/>
                  <a:ea typeface="Calibri"/>
                  <a:cs typeface="Calibri"/>
                  <a:sym typeface="Calibri"/>
                </a:rPr>
                <a:t>Value diversity</a:t>
              </a:r>
              <a:endParaRPr lang="en-IE"/>
            </a:p>
          </p:txBody>
        </p:sp>
        <p:sp>
          <p:nvSpPr>
            <p:cNvPr id="181" name="Google Shape;181;p27"/>
            <p:cNvSpPr/>
            <p:nvPr/>
          </p:nvSpPr>
          <p:spPr>
            <a:xfrm flipH="1">
              <a:off x="85"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p:nvPr/>
          </p:nvSpPr>
          <p:spPr>
            <a:xfrm>
              <a:off x="32534" y="34573"/>
              <a:ext cx="599818" cy="1337388"/>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b="0" i="0" u="none" strike="noStrike" cap="none">
                  <a:solidFill>
                    <a:schemeClr val="lt1"/>
                  </a:solidFill>
                  <a:latin typeface="Calibri"/>
                  <a:ea typeface="Calibri"/>
                  <a:cs typeface="Calibri"/>
                  <a:sym typeface="Calibri"/>
                </a:rPr>
                <a:t>1</a:t>
              </a:r>
              <a:endParaRPr/>
            </a:p>
          </p:txBody>
        </p:sp>
        <p:sp>
          <p:nvSpPr>
            <p:cNvPr id="183" name="Google Shape;183;p27"/>
            <p:cNvSpPr/>
            <p:nvPr/>
          </p:nvSpPr>
          <p:spPr>
            <a:xfrm rot="5400000">
              <a:off x="4565512" y="-2199796"/>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txBox="1"/>
            <p:nvPr/>
          </p:nvSpPr>
          <p:spPr>
            <a:xfrm>
              <a:off x="750962" y="1669517"/>
              <a:ext cx="8696167" cy="1012303"/>
            </a:xfrm>
            <a:prstGeom prst="rect">
              <a:avLst/>
            </a:prstGeom>
            <a:noFill/>
            <a:ln>
              <a:noFill/>
            </a:ln>
          </p:spPr>
          <p:txBody>
            <a:bodyPr spcFirstLastPara="1" wrap="square" lIns="140950" tIns="70475" rIns="140950" bIns="70475" anchor="ctr" anchorCtr="0">
              <a:noAutofit/>
            </a:bodyPr>
            <a:lstStyle/>
            <a:p>
              <a:pPr marL="285750" marR="0" lvl="1" indent="-285750" algn="l" rtl="0">
                <a:lnSpc>
                  <a:spcPct val="90000"/>
                </a:lnSpc>
                <a:spcBef>
                  <a:spcPts val="0"/>
                </a:spcBef>
                <a:spcAft>
                  <a:spcPts val="0"/>
                </a:spcAft>
                <a:buClr>
                  <a:schemeClr val="dk1"/>
                </a:buClr>
                <a:buSzPts val="3700"/>
                <a:buFont typeface="Calibri"/>
                <a:buNone/>
              </a:pPr>
              <a:r>
                <a:rPr lang="en-IE" sz="3700" b="0" i="0" u="none" strike="noStrike" cap="none">
                  <a:solidFill>
                    <a:schemeClr val="dk1"/>
                  </a:solidFill>
                  <a:latin typeface="Calibri"/>
                  <a:ea typeface="Calibri"/>
                  <a:cs typeface="Calibri"/>
                  <a:sym typeface="Calibri"/>
                </a:rPr>
                <a:t>Educational practice: dialogical exercise</a:t>
              </a:r>
              <a:endParaRPr lang="en-IE"/>
            </a:p>
          </p:txBody>
        </p:sp>
        <p:sp>
          <p:nvSpPr>
            <p:cNvPr id="185" name="Google Shape;185;p27"/>
            <p:cNvSpPr/>
            <p:nvPr/>
          </p:nvSpPr>
          <p:spPr>
            <a:xfrm>
              <a:off x="85"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txBox="1"/>
            <p:nvPr/>
          </p:nvSpPr>
          <p:spPr>
            <a:xfrm>
              <a:off x="36740" y="1511180"/>
              <a:ext cx="677566" cy="13289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b="0" i="0" u="none" strike="noStrike" cap="none">
                  <a:solidFill>
                    <a:schemeClr val="lt1"/>
                  </a:solidFill>
                  <a:latin typeface="Calibri"/>
                  <a:ea typeface="Calibri"/>
                  <a:cs typeface="Calibri"/>
                  <a:sym typeface="Calibri"/>
                </a:rPr>
                <a:t>2</a:t>
              </a:r>
              <a:endParaRPr/>
            </a:p>
          </p:txBody>
        </p:sp>
        <p:sp>
          <p:nvSpPr>
            <p:cNvPr id="187" name="Google Shape;187;p27"/>
            <p:cNvSpPr/>
            <p:nvPr/>
          </p:nvSpPr>
          <p:spPr>
            <a:xfrm rot="5400000">
              <a:off x="5005986" y="-1300543"/>
              <a:ext cx="1121829"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p:nvPr/>
          </p:nvSpPr>
          <p:spPr>
            <a:xfrm>
              <a:off x="618288" y="3141918"/>
              <a:ext cx="9842463" cy="1012303"/>
            </a:xfrm>
            <a:prstGeom prst="rect">
              <a:avLst/>
            </a:prstGeom>
            <a:noFill/>
            <a:ln>
              <a:noFill/>
            </a:ln>
          </p:spPr>
          <p:txBody>
            <a:bodyPr spcFirstLastPara="1" wrap="square" lIns="140950" tIns="70475" rIns="140950" bIns="70475" anchor="ctr" anchorCtr="0">
              <a:noAutofit/>
            </a:bodyPr>
            <a:lstStyle/>
            <a:p>
              <a:pPr marL="285750" marR="0" lvl="1" indent="-285750" algn="l" rtl="0">
                <a:lnSpc>
                  <a:spcPct val="90000"/>
                </a:lnSpc>
                <a:spcBef>
                  <a:spcPts val="0"/>
                </a:spcBef>
                <a:spcAft>
                  <a:spcPts val="0"/>
                </a:spcAft>
                <a:buClr>
                  <a:schemeClr val="dk1"/>
                </a:buClr>
                <a:buSzPts val="3700"/>
                <a:buFont typeface="Calibri"/>
                <a:buNone/>
              </a:pPr>
              <a:r>
                <a:rPr lang="en-IE" sz="3700" b="0" i="0" u="none" strike="noStrike" cap="none">
                  <a:solidFill>
                    <a:schemeClr val="dk1"/>
                  </a:solidFill>
                  <a:latin typeface="Calibri"/>
                  <a:ea typeface="Calibri"/>
                  <a:cs typeface="Calibri"/>
                  <a:sym typeface="Calibri"/>
                </a:rPr>
                <a:t>Role of dialogue </a:t>
              </a:r>
              <a:r>
                <a:rPr lang="en-IE" sz="3700">
                  <a:solidFill>
                    <a:schemeClr val="dk1"/>
                  </a:solidFill>
                  <a:latin typeface="Calibri"/>
                  <a:ea typeface="Calibri"/>
                  <a:cs typeface="Calibri"/>
                  <a:sym typeface="Calibri"/>
                </a:rPr>
                <a:t>for religions and politics</a:t>
              </a:r>
              <a:r>
                <a:rPr lang="en-IE" sz="3700" b="0" i="0" u="none" strike="noStrike" cap="none">
                  <a:solidFill>
                    <a:schemeClr val="dk1"/>
                  </a:solidFill>
                  <a:latin typeface="Calibri"/>
                  <a:ea typeface="Calibri"/>
                  <a:cs typeface="Calibri"/>
                  <a:sym typeface="Calibri"/>
                </a:rPr>
                <a:t> </a:t>
              </a:r>
            </a:p>
          </p:txBody>
        </p:sp>
        <p:sp>
          <p:nvSpPr>
            <p:cNvPr id="189" name="Google Shape;189;p27"/>
            <p:cNvSpPr/>
            <p:nvPr/>
          </p:nvSpPr>
          <p:spPr>
            <a:xfrm flipH="1">
              <a:off x="85" y="2946926"/>
              <a:ext cx="618202"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p:nvPr/>
          </p:nvSpPr>
          <p:spPr>
            <a:xfrm>
              <a:off x="30263" y="2977104"/>
              <a:ext cx="557846" cy="1341930"/>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b="0" i="0" u="none" strike="noStrike" cap="none">
                  <a:solidFill>
                    <a:schemeClr val="lt1"/>
                  </a:solidFill>
                  <a:latin typeface="Calibri"/>
                  <a:ea typeface="Calibri"/>
                  <a:cs typeface="Calibri"/>
                  <a:sym typeface="Calibri"/>
                </a:rPr>
                <a:t>3</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400"/>
              <a:buFont typeface="Calibri"/>
              <a:buNone/>
            </a:pPr>
            <a:r>
              <a:rPr lang="en-IE" sz="4400" b="1" i="1" dirty="0">
                <a:solidFill>
                  <a:srgbClr val="053C0E"/>
                </a:solidFill>
                <a:latin typeface="Calibri"/>
                <a:ea typeface="Calibri"/>
                <a:cs typeface="Calibri"/>
                <a:sym typeface="Calibri"/>
              </a:rPr>
              <a:t>Vision: 2. Relationship at the Centre</a:t>
            </a:r>
            <a:endParaRPr lang="en-IE" b="1" i="1" dirty="0">
              <a:solidFill>
                <a:srgbClr val="053C0E"/>
              </a:solidFill>
            </a:endParaRPr>
          </a:p>
        </p:txBody>
      </p:sp>
      <p:grpSp>
        <p:nvGrpSpPr>
          <p:cNvPr id="196" name="Google Shape;196;p28"/>
          <p:cNvGrpSpPr/>
          <p:nvPr/>
        </p:nvGrpSpPr>
        <p:grpSpPr>
          <a:xfrm>
            <a:off x="1080051" y="1731585"/>
            <a:ext cx="9501807" cy="3394827"/>
            <a:chOff x="506896" y="1659"/>
            <a:chExt cx="9501807" cy="3394827"/>
          </a:xfrm>
        </p:grpSpPr>
        <p:sp>
          <p:nvSpPr>
            <p:cNvPr id="197" name="Google Shape;197;p28"/>
            <p:cNvSpPr/>
            <p:nvPr/>
          </p:nvSpPr>
          <p:spPr>
            <a:xfrm rot="5400000">
              <a:off x="3541958" y="-2259176"/>
              <a:ext cx="876084"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txBox="1"/>
            <p:nvPr/>
          </p:nvSpPr>
          <p:spPr>
            <a:xfrm>
              <a:off x="1171612" y="153937"/>
              <a:ext cx="5574010"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dirty="0">
                  <a:solidFill>
                    <a:schemeClr val="dk1"/>
                  </a:solidFill>
                  <a:latin typeface="Calibri"/>
                  <a:ea typeface="Calibri"/>
                  <a:cs typeface="Calibri"/>
                  <a:sym typeface="Calibri"/>
                </a:rPr>
                <a:t>The importance of the </a:t>
              </a:r>
              <a:r>
                <a:rPr lang="en-IE" sz="2400" b="0" i="0" u="none" strike="noStrike" cap="none" dirty="0">
                  <a:solidFill>
                    <a:schemeClr val="dk1"/>
                  </a:solidFill>
                  <a:latin typeface="Calibri"/>
                  <a:ea typeface="Calibri"/>
                  <a:cs typeface="Calibri"/>
                  <a:sym typeface="Calibri"/>
                </a:rPr>
                <a:t>relationship </a:t>
              </a:r>
              <a:endParaRPr lang="en-IE" dirty="0"/>
            </a:p>
          </p:txBody>
        </p:sp>
        <p:sp>
          <p:nvSpPr>
            <p:cNvPr id="199" name="Google Shape;199;p28"/>
            <p:cNvSpPr/>
            <p:nvPr/>
          </p:nvSpPr>
          <p:spPr>
            <a:xfrm flipH="1">
              <a:off x="506896" y="1659"/>
              <a:ext cx="66471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txBox="1"/>
            <p:nvPr/>
          </p:nvSpPr>
          <p:spPr>
            <a:xfrm>
              <a:off x="539345" y="34108"/>
              <a:ext cx="599818" cy="1030207"/>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1</a:t>
              </a:r>
              <a:endParaRPr/>
            </a:p>
          </p:txBody>
        </p:sp>
        <p:sp>
          <p:nvSpPr>
            <p:cNvPr id="201" name="Google Shape;201;p28"/>
            <p:cNvSpPr/>
            <p:nvPr/>
          </p:nvSpPr>
          <p:spPr>
            <a:xfrm rot="5400000">
              <a:off x="5195196" y="-2676391"/>
              <a:ext cx="876084"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txBox="1"/>
            <p:nvPr/>
          </p:nvSpPr>
          <p:spPr>
            <a:xfrm>
              <a:off x="1257774" y="1303798"/>
              <a:ext cx="8708163"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dirty="0">
                  <a:solidFill>
                    <a:schemeClr val="dk1"/>
                  </a:solidFill>
                  <a:latin typeface="Calibri"/>
                  <a:ea typeface="Calibri"/>
                  <a:cs typeface="Calibri"/>
                  <a:sym typeface="Calibri"/>
                </a:rPr>
                <a:t>Educational relationship: key. A fruitful education is defined by the quality of the teacher-pupil relationship</a:t>
              </a:r>
              <a:endParaRPr lang="en-IE" sz="2400" b="0" i="0" u="none" strike="noStrike" cap="none" dirty="0">
                <a:solidFill>
                  <a:schemeClr val="dk1"/>
                </a:solidFill>
                <a:latin typeface="Calibri"/>
                <a:ea typeface="Calibri"/>
                <a:cs typeface="Calibri"/>
                <a:sym typeface="Calibri"/>
              </a:endParaRPr>
            </a:p>
          </p:txBody>
        </p:sp>
        <p:sp>
          <p:nvSpPr>
            <p:cNvPr id="203" name="Google Shape;203;p28"/>
            <p:cNvSpPr/>
            <p:nvPr/>
          </p:nvSpPr>
          <p:spPr>
            <a:xfrm>
              <a:off x="506896" y="1151520"/>
              <a:ext cx="75087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txBox="1"/>
            <p:nvPr/>
          </p:nvSpPr>
          <p:spPr>
            <a:xfrm>
              <a:off x="543551" y="1188175"/>
              <a:ext cx="677566" cy="1021795"/>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2</a:t>
              </a:r>
              <a:endParaRPr/>
            </a:p>
          </p:txBody>
        </p:sp>
        <p:sp>
          <p:nvSpPr>
            <p:cNvPr id="205" name="Google Shape;205;p28"/>
            <p:cNvSpPr/>
            <p:nvPr/>
          </p:nvSpPr>
          <p:spPr>
            <a:xfrm rot="5400000">
              <a:off x="3112257" y="682317"/>
              <a:ext cx="876084" cy="433323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p:nvPr/>
          </p:nvSpPr>
          <p:spPr>
            <a:xfrm>
              <a:off x="1383683" y="2453659"/>
              <a:ext cx="4290467"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a:solidFill>
                    <a:schemeClr val="dk1"/>
                  </a:solidFill>
                  <a:latin typeface="Calibri"/>
                  <a:ea typeface="Calibri"/>
                  <a:cs typeface="Calibri"/>
                  <a:sym typeface="Calibri"/>
                </a:rPr>
                <a:t>The</a:t>
              </a:r>
              <a:r>
                <a:rPr lang="en-IE" sz="2400" b="0" i="0" u="none" strike="noStrike" cap="none">
                  <a:solidFill>
                    <a:schemeClr val="dk1"/>
                  </a:solidFill>
                  <a:latin typeface="Calibri"/>
                  <a:ea typeface="Calibri"/>
                  <a:cs typeface="Calibri"/>
                  <a:sym typeface="Calibri"/>
                </a:rPr>
                <a:t> person is </a:t>
              </a:r>
              <a:r>
                <a:rPr lang="en-IE" sz="2400">
                  <a:solidFill>
                    <a:schemeClr val="dk1"/>
                  </a:solidFill>
                  <a:latin typeface="Calibri"/>
                  <a:ea typeface="Calibri"/>
                  <a:cs typeface="Calibri"/>
                  <a:sym typeface="Calibri"/>
                </a:rPr>
                <a:t>at the </a:t>
              </a:r>
              <a:r>
                <a:rPr lang="en-IE" sz="2400" b="0" i="0" u="none" strike="noStrike" cap="none">
                  <a:solidFill>
                    <a:schemeClr val="dk1"/>
                  </a:solidFill>
                  <a:latin typeface="Calibri"/>
                  <a:ea typeface="Calibri"/>
                  <a:cs typeface="Calibri"/>
                  <a:sym typeface="Calibri"/>
                </a:rPr>
                <a:t>centre</a:t>
              </a:r>
            </a:p>
          </p:txBody>
        </p:sp>
        <p:sp>
          <p:nvSpPr>
            <p:cNvPr id="207" name="Google Shape;207;p28"/>
            <p:cNvSpPr/>
            <p:nvPr/>
          </p:nvSpPr>
          <p:spPr>
            <a:xfrm flipH="1">
              <a:off x="506896" y="2301381"/>
              <a:ext cx="87678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txBox="1"/>
            <p:nvPr/>
          </p:nvSpPr>
          <p:spPr>
            <a:xfrm>
              <a:off x="549697" y="2344182"/>
              <a:ext cx="791184" cy="1009503"/>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3</a:t>
              </a:r>
              <a:endParaRPr/>
            </a:p>
          </p:txBody>
        </p:sp>
      </p:grpSp>
      <p:grpSp>
        <p:nvGrpSpPr>
          <p:cNvPr id="209" name="Google Shape;209;p28"/>
          <p:cNvGrpSpPr/>
          <p:nvPr/>
        </p:nvGrpSpPr>
        <p:grpSpPr>
          <a:xfrm>
            <a:off x="1013837" y="5167311"/>
            <a:ext cx="778567" cy="1143958"/>
            <a:chOff x="0" y="2946926"/>
            <a:chExt cx="3785616" cy="1402286"/>
          </a:xfrm>
        </p:grpSpPr>
        <p:sp>
          <p:nvSpPr>
            <p:cNvPr id="210" name="Google Shape;210;p28"/>
            <p:cNvSpPr/>
            <p:nvPr/>
          </p:nvSpPr>
          <p:spPr>
            <a:xfrm>
              <a:off x="0" y="2946926"/>
              <a:ext cx="3785616" cy="140228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txBox="1"/>
            <p:nvPr/>
          </p:nvSpPr>
          <p:spPr>
            <a:xfrm>
              <a:off x="136910" y="3015380"/>
              <a:ext cx="3648706" cy="1265378"/>
            </a:xfrm>
            <a:prstGeom prst="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4</a:t>
              </a:r>
              <a:endParaRPr/>
            </a:p>
          </p:txBody>
        </p:sp>
      </p:grpSp>
      <p:grpSp>
        <p:nvGrpSpPr>
          <p:cNvPr id="212" name="Google Shape;212;p28"/>
          <p:cNvGrpSpPr/>
          <p:nvPr/>
        </p:nvGrpSpPr>
        <p:grpSpPr>
          <a:xfrm>
            <a:off x="1820562" y="5310985"/>
            <a:ext cx="7323438" cy="876084"/>
            <a:chOff x="1383682" y="2410892"/>
            <a:chExt cx="4333234" cy="876084"/>
          </a:xfrm>
        </p:grpSpPr>
        <p:sp>
          <p:nvSpPr>
            <p:cNvPr id="213" name="Google Shape;213;p28"/>
            <p:cNvSpPr/>
            <p:nvPr/>
          </p:nvSpPr>
          <p:spPr>
            <a:xfrm rot="5400000">
              <a:off x="3112257" y="682317"/>
              <a:ext cx="876084" cy="433323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IE" dirty="0"/>
            </a:p>
          </p:txBody>
        </p:sp>
        <p:sp>
          <p:nvSpPr>
            <p:cNvPr id="214" name="Google Shape;214;p28"/>
            <p:cNvSpPr txBox="1"/>
            <p:nvPr/>
          </p:nvSpPr>
          <p:spPr>
            <a:xfrm>
              <a:off x="1383683" y="2453659"/>
              <a:ext cx="4290467"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b="0" i="0" u="none" strike="noStrike" cap="none" dirty="0">
                  <a:solidFill>
                    <a:schemeClr val="dk1"/>
                  </a:solidFill>
                  <a:latin typeface="Calibri"/>
                  <a:ea typeface="Calibri"/>
                  <a:cs typeface="Calibri"/>
                  <a:sym typeface="Calibri"/>
                </a:rPr>
                <a:t>Take responsibility for the specific situation of each individual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IE" sz="4400" b="1" i="1" dirty="0">
                <a:solidFill>
                  <a:srgbClr val="385623"/>
                </a:solidFill>
                <a:latin typeface="Calibri"/>
                <a:ea typeface="Calibri"/>
                <a:cs typeface="Calibri"/>
                <a:sym typeface="Calibri"/>
              </a:rPr>
              <a:t>Vision: 3. The World can Change</a:t>
            </a:r>
            <a:endParaRPr lang="en-IE" b="1" i="1" dirty="0">
              <a:solidFill>
                <a:srgbClr val="385623"/>
              </a:solidFill>
            </a:endParaRPr>
          </a:p>
        </p:txBody>
      </p:sp>
      <p:grpSp>
        <p:nvGrpSpPr>
          <p:cNvPr id="220" name="Google Shape;220;p29"/>
          <p:cNvGrpSpPr/>
          <p:nvPr/>
        </p:nvGrpSpPr>
        <p:grpSpPr>
          <a:xfrm>
            <a:off x="573155" y="1971107"/>
            <a:ext cx="11202285" cy="4336459"/>
            <a:chOff x="0" y="2124"/>
            <a:chExt cx="10515599" cy="4336459"/>
          </a:xfrm>
        </p:grpSpPr>
        <p:sp>
          <p:nvSpPr>
            <p:cNvPr id="221" name="Google Shape;221;p29"/>
            <p:cNvSpPr/>
            <p:nvPr/>
          </p:nvSpPr>
          <p:spPr>
            <a:xfrm rot="5400000">
              <a:off x="5144193" y="-4085953"/>
              <a:ext cx="1121829" cy="9620983"/>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txBox="1"/>
            <p:nvPr/>
          </p:nvSpPr>
          <p:spPr>
            <a:xfrm>
              <a:off x="894617" y="218386"/>
              <a:ext cx="9566220" cy="1012303"/>
            </a:xfrm>
            <a:prstGeom prst="rect">
              <a:avLst/>
            </a:prstGeom>
            <a:noFill/>
            <a:ln>
              <a:noFill/>
            </a:ln>
          </p:spPr>
          <p:txBody>
            <a:bodyPr spcFirstLastPara="1" wrap="square" lIns="163825" tIns="81900" rIns="163825" bIns="81900" anchor="ctr" anchorCtr="0">
              <a:noAutofit/>
            </a:bodyPr>
            <a:lstStyle/>
            <a:p>
              <a:pPr marL="285750" marR="0" lvl="1" indent="-285750" algn="l" rtl="0">
                <a:lnSpc>
                  <a:spcPct val="90000"/>
                </a:lnSpc>
                <a:spcBef>
                  <a:spcPts val="0"/>
                </a:spcBef>
                <a:spcAft>
                  <a:spcPts val="0"/>
                </a:spcAft>
                <a:buClr>
                  <a:schemeClr val="dk1"/>
                </a:buClr>
                <a:buSzPts val="4300"/>
                <a:buFont typeface="Calibri"/>
                <a:buNone/>
              </a:pPr>
              <a:r>
                <a:rPr lang="en-IE" sz="4300" dirty="0">
                  <a:solidFill>
                    <a:schemeClr val="dk1"/>
                  </a:solidFill>
                  <a:latin typeface="Calibri"/>
                  <a:ea typeface="Calibri"/>
                  <a:cs typeface="Calibri"/>
                  <a:sym typeface="Calibri"/>
                </a:rPr>
                <a:t>Central ideal for working with young people</a:t>
              </a:r>
              <a:endParaRPr lang="en-IE" dirty="0"/>
            </a:p>
          </p:txBody>
        </p:sp>
        <p:sp>
          <p:nvSpPr>
            <p:cNvPr id="223" name="Google Shape;223;p29"/>
            <p:cNvSpPr/>
            <p:nvPr/>
          </p:nvSpPr>
          <p:spPr>
            <a:xfrm flipH="1">
              <a:off x="2655" y="2124"/>
              <a:ext cx="825680"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txBox="1"/>
            <p:nvPr/>
          </p:nvSpPr>
          <p:spPr>
            <a:xfrm>
              <a:off x="42961" y="42430"/>
              <a:ext cx="745068" cy="1321674"/>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b="0" i="0" u="none" strike="noStrike" cap="none">
                  <a:solidFill>
                    <a:schemeClr val="lt1"/>
                  </a:solidFill>
                  <a:latin typeface="Calibri"/>
                  <a:ea typeface="Calibri"/>
                  <a:cs typeface="Calibri"/>
                  <a:sym typeface="Calibri"/>
                </a:rPr>
                <a:t>1</a:t>
              </a:r>
              <a:endParaRPr/>
            </a:p>
          </p:txBody>
        </p:sp>
        <p:sp>
          <p:nvSpPr>
            <p:cNvPr id="225" name="Google Shape;225;p29"/>
            <p:cNvSpPr/>
            <p:nvPr/>
          </p:nvSpPr>
          <p:spPr>
            <a:xfrm rot="5400000">
              <a:off x="4568083" y="-2199796"/>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txBox="1"/>
            <p:nvPr/>
          </p:nvSpPr>
          <p:spPr>
            <a:xfrm>
              <a:off x="753533" y="1669517"/>
              <a:ext cx="8696167" cy="1012303"/>
            </a:xfrm>
            <a:prstGeom prst="rect">
              <a:avLst/>
            </a:prstGeom>
            <a:noFill/>
            <a:ln>
              <a:noFill/>
            </a:ln>
          </p:spPr>
          <p:txBody>
            <a:bodyPr spcFirstLastPara="1" wrap="square" lIns="163825" tIns="81900" rIns="163825" bIns="81900" anchor="ctr" anchorCtr="0">
              <a:noAutofit/>
            </a:bodyPr>
            <a:lstStyle/>
            <a:p>
              <a:pPr marL="285750" marR="0" lvl="1" indent="-285750" algn="l" rtl="0">
                <a:lnSpc>
                  <a:spcPct val="90000"/>
                </a:lnSpc>
                <a:spcBef>
                  <a:spcPts val="0"/>
                </a:spcBef>
                <a:spcAft>
                  <a:spcPts val="0"/>
                </a:spcAft>
                <a:buClr>
                  <a:schemeClr val="dk1"/>
                </a:buClr>
                <a:buSzPts val="4300"/>
                <a:buFont typeface="Calibri"/>
                <a:buNone/>
              </a:pPr>
              <a:r>
                <a:rPr lang="en-IE" sz="4300" b="0" i="0" u="none" strike="noStrike" cap="none">
                  <a:solidFill>
                    <a:schemeClr val="dk1"/>
                  </a:solidFill>
                  <a:latin typeface="Calibri"/>
                  <a:ea typeface="Calibri"/>
                  <a:cs typeface="Calibri"/>
                  <a:sym typeface="Calibri"/>
                </a:rPr>
                <a:t>Listen to the cry of young people</a:t>
              </a:r>
              <a:endParaRPr lang="en-IE"/>
            </a:p>
          </p:txBody>
        </p:sp>
        <p:sp>
          <p:nvSpPr>
            <p:cNvPr id="227" name="Google Shape;227;p29"/>
            <p:cNvSpPr/>
            <p:nvPr/>
          </p:nvSpPr>
          <p:spPr>
            <a:xfrm>
              <a:off x="2655"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txBox="1"/>
            <p:nvPr/>
          </p:nvSpPr>
          <p:spPr>
            <a:xfrm>
              <a:off x="39310" y="1511180"/>
              <a:ext cx="677566" cy="1328976"/>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b="0" i="0" u="none" strike="noStrike" cap="none">
                  <a:solidFill>
                    <a:schemeClr val="lt1"/>
                  </a:solidFill>
                  <a:latin typeface="Calibri"/>
                  <a:ea typeface="Calibri"/>
                  <a:cs typeface="Calibri"/>
                  <a:sym typeface="Calibri"/>
                </a:rPr>
                <a:t>2</a:t>
              </a:r>
              <a:endParaRPr/>
            </a:p>
          </p:txBody>
        </p:sp>
        <p:sp>
          <p:nvSpPr>
            <p:cNvPr id="229" name="Google Shape;229;p29"/>
            <p:cNvSpPr/>
            <p:nvPr/>
          </p:nvSpPr>
          <p:spPr>
            <a:xfrm rot="5400000">
              <a:off x="5080839" y="-1223120"/>
              <a:ext cx="1121829" cy="974238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p:nvPr/>
          </p:nvSpPr>
          <p:spPr>
            <a:xfrm>
              <a:off x="770564" y="3141918"/>
              <a:ext cx="9687617" cy="1012303"/>
            </a:xfrm>
            <a:prstGeom prst="rect">
              <a:avLst/>
            </a:prstGeom>
            <a:noFill/>
            <a:ln>
              <a:noFill/>
            </a:ln>
          </p:spPr>
          <p:txBody>
            <a:bodyPr spcFirstLastPara="1" wrap="square" lIns="163825" tIns="81900" rIns="163825" bIns="81900" anchor="ctr" anchorCtr="0">
              <a:noAutofit/>
            </a:bodyPr>
            <a:lstStyle/>
            <a:p>
              <a:pPr marL="285750" marR="0" lvl="1" indent="-285750" algn="l" rtl="0">
                <a:lnSpc>
                  <a:spcPct val="90000"/>
                </a:lnSpc>
                <a:spcBef>
                  <a:spcPts val="0"/>
                </a:spcBef>
                <a:spcAft>
                  <a:spcPts val="0"/>
                </a:spcAft>
                <a:buClr>
                  <a:schemeClr val="dk1"/>
                </a:buClr>
                <a:buSzPts val="4300"/>
                <a:buFont typeface="Calibri"/>
                <a:buNone/>
              </a:pPr>
              <a:r>
                <a:rPr lang="en-IE" sz="4300" b="0" i="0" u="none" strike="noStrike" cap="none">
                  <a:solidFill>
                    <a:schemeClr val="dk1"/>
                  </a:solidFill>
                  <a:latin typeface="Calibri"/>
                  <a:ea typeface="Calibri"/>
                  <a:cs typeface="Calibri"/>
                  <a:sym typeface="Calibri"/>
                </a:rPr>
                <a:t>Run the risk of </a:t>
              </a:r>
              <a:r>
                <a:rPr lang="en-IE" sz="4300">
                  <a:solidFill>
                    <a:schemeClr val="dk1"/>
                  </a:solidFill>
                  <a:latin typeface="Calibri"/>
                  <a:ea typeface="Calibri"/>
                  <a:cs typeface="Calibri"/>
                  <a:sym typeface="Calibri"/>
                </a:rPr>
                <a:t>encountering the other</a:t>
              </a:r>
              <a:endParaRPr lang="en-IE" sz="4300" b="0" i="0" u="none" strike="noStrike" cap="none">
                <a:solidFill>
                  <a:schemeClr val="dk1"/>
                </a:solidFill>
                <a:latin typeface="Calibri"/>
                <a:ea typeface="Calibri"/>
                <a:cs typeface="Calibri"/>
                <a:sym typeface="Calibri"/>
              </a:endParaRPr>
            </a:p>
          </p:txBody>
        </p:sp>
        <p:sp>
          <p:nvSpPr>
            <p:cNvPr id="231" name="Google Shape;231;p29"/>
            <p:cNvSpPr/>
            <p:nvPr/>
          </p:nvSpPr>
          <p:spPr>
            <a:xfrm flipH="1">
              <a:off x="0" y="2936297"/>
              <a:ext cx="767908"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txBox="1"/>
            <p:nvPr/>
          </p:nvSpPr>
          <p:spPr>
            <a:xfrm>
              <a:off x="37486" y="2973783"/>
              <a:ext cx="692936" cy="1327314"/>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b="0" i="0" u="none" strike="noStrike" cap="none">
                  <a:solidFill>
                    <a:schemeClr val="lt1"/>
                  </a:solidFill>
                  <a:latin typeface="Calibri"/>
                  <a:ea typeface="Calibri"/>
                  <a:cs typeface="Calibri"/>
                  <a:sym typeface="Calibri"/>
                </a:rPr>
                <a:t>3</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 name="Google Shape;172;p26">
            <a:extLst>
              <a:ext uri="{FF2B5EF4-FFF2-40B4-BE49-F238E27FC236}">
                <a16:creationId xmlns:a16="http://schemas.microsoft.com/office/drawing/2014/main" id="{D5AD22BD-CCCC-D93F-B2CB-62706A0D6275}"/>
              </a:ext>
            </a:extLst>
          </p:cNvPr>
          <p:cNvPicPr preferRelativeResize="0"/>
          <p:nvPr/>
        </p:nvPicPr>
        <p:blipFill rotWithShape="1">
          <a:blip r:embed="rId3">
            <a:extLst>
              <a:ext uri="{28A0092B-C50C-407E-A947-70E740481C1C}">
                <a14:useLocalDpi xmlns:a14="http://schemas.microsoft.com/office/drawing/2010/main" val="0"/>
              </a:ext>
            </a:extLst>
          </a:blip>
          <a:srcRect l="9532" t="13333" r="4165" b="4149"/>
          <a:stretch/>
        </p:blipFill>
        <p:spPr>
          <a:xfrm>
            <a:off x="1728281" y="642025"/>
            <a:ext cx="8735438" cy="55739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762896" y="5376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400"/>
              <a:buFont typeface="Calibri"/>
              <a:buNone/>
            </a:pPr>
            <a:r>
              <a:rPr lang="en-IE" b="1" i="1" dirty="0">
                <a:solidFill>
                  <a:srgbClr val="053C0E"/>
                </a:solidFill>
                <a:latin typeface="Calibri"/>
                <a:ea typeface="Calibri"/>
                <a:cs typeface="Calibri"/>
                <a:sym typeface="Calibri"/>
              </a:rPr>
              <a:t>M</a:t>
            </a:r>
            <a:r>
              <a:rPr lang="en-IE" sz="4400" b="1" i="1" dirty="0">
                <a:solidFill>
                  <a:srgbClr val="053C0E"/>
                </a:solidFill>
                <a:latin typeface="Calibri"/>
                <a:ea typeface="Calibri"/>
                <a:cs typeface="Calibri"/>
                <a:sym typeface="Calibri"/>
              </a:rPr>
              <a:t>ission:  1. Education and S</a:t>
            </a:r>
            <a:r>
              <a:rPr lang="en-IE" b="1" i="1" dirty="0">
                <a:solidFill>
                  <a:srgbClr val="053C0E"/>
                </a:solidFill>
              </a:rPr>
              <a:t>ociety</a:t>
            </a:r>
            <a:endParaRPr lang="en-IE" b="1" i="1" dirty="0">
              <a:solidFill>
                <a:srgbClr val="385623"/>
              </a:solidFill>
            </a:endParaRPr>
          </a:p>
        </p:txBody>
      </p:sp>
      <p:grpSp>
        <p:nvGrpSpPr>
          <p:cNvPr id="243" name="Google Shape;243;p31"/>
          <p:cNvGrpSpPr/>
          <p:nvPr/>
        </p:nvGrpSpPr>
        <p:grpSpPr>
          <a:xfrm>
            <a:off x="1176495" y="1971107"/>
            <a:ext cx="9308918" cy="4347088"/>
            <a:chOff x="603340" y="2124"/>
            <a:chExt cx="9308918" cy="4347088"/>
          </a:xfrm>
        </p:grpSpPr>
        <p:sp>
          <p:nvSpPr>
            <p:cNvPr id="244" name="Google Shape;244;p31"/>
            <p:cNvSpPr/>
            <p:nvPr/>
          </p:nvSpPr>
          <p:spPr>
            <a:xfrm rot="5400000">
              <a:off x="3515531" y="-2105120"/>
              <a:ext cx="1121829"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txBox="1"/>
            <p:nvPr/>
          </p:nvSpPr>
          <p:spPr>
            <a:xfrm>
              <a:off x="1268058" y="197116"/>
              <a:ext cx="5562014"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The “village of education”</a:t>
              </a:r>
              <a:endParaRPr lang="en-IE"/>
            </a:p>
          </p:txBody>
        </p:sp>
        <p:sp>
          <p:nvSpPr>
            <p:cNvPr id="246" name="Google Shape;246;p31"/>
            <p:cNvSpPr/>
            <p:nvPr/>
          </p:nvSpPr>
          <p:spPr>
            <a:xfrm flipH="1">
              <a:off x="603340"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p:nvPr/>
          </p:nvSpPr>
          <p:spPr>
            <a:xfrm>
              <a:off x="635789" y="34573"/>
              <a:ext cx="599818" cy="133738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1</a:t>
              </a:r>
              <a:endParaRPr/>
            </a:p>
          </p:txBody>
        </p:sp>
        <p:sp>
          <p:nvSpPr>
            <p:cNvPr id="248" name="Google Shape;248;p31"/>
            <p:cNvSpPr/>
            <p:nvPr/>
          </p:nvSpPr>
          <p:spPr>
            <a:xfrm rot="5400000">
              <a:off x="2228169" y="740802"/>
              <a:ext cx="1121829" cy="2869732"/>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txBox="1"/>
            <p:nvPr/>
          </p:nvSpPr>
          <p:spPr>
            <a:xfrm>
              <a:off x="1354218" y="1669517"/>
              <a:ext cx="2814969"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n-IE" sz="3400">
                  <a:solidFill>
                    <a:schemeClr val="dk1"/>
                  </a:solidFill>
                  <a:latin typeface="Calibri"/>
                  <a:ea typeface="Calibri"/>
                  <a:cs typeface="Calibri"/>
                  <a:sym typeface="Calibri"/>
                </a:rPr>
                <a:t>T</a:t>
              </a:r>
              <a:r>
                <a:rPr lang="en-IE" sz="3400" b="0" i="0" u="none" strike="noStrike" cap="none">
                  <a:solidFill>
                    <a:schemeClr val="dk1"/>
                  </a:solidFill>
                  <a:latin typeface="Calibri"/>
                  <a:ea typeface="Calibri"/>
                  <a:cs typeface="Calibri"/>
                  <a:sym typeface="Calibri"/>
                </a:rPr>
                <a:t>riple courage</a:t>
              </a:r>
              <a:endParaRPr lang="en-IE"/>
            </a:p>
          </p:txBody>
        </p:sp>
        <p:sp>
          <p:nvSpPr>
            <p:cNvPr id="250" name="Google Shape;250;p31"/>
            <p:cNvSpPr/>
            <p:nvPr/>
          </p:nvSpPr>
          <p:spPr>
            <a:xfrm>
              <a:off x="603340"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txBox="1"/>
            <p:nvPr/>
          </p:nvSpPr>
          <p:spPr>
            <a:xfrm>
              <a:off x="639995" y="1511180"/>
              <a:ext cx="677566" cy="132897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2</a:t>
              </a:r>
              <a:endParaRPr/>
            </a:p>
          </p:txBody>
        </p:sp>
        <p:sp>
          <p:nvSpPr>
            <p:cNvPr id="252" name="Google Shape;252;p31"/>
            <p:cNvSpPr/>
            <p:nvPr/>
          </p:nvSpPr>
          <p:spPr>
            <a:xfrm rot="5400000">
              <a:off x="5135278" y="-567995"/>
              <a:ext cx="1121829" cy="8432131"/>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txBox="1"/>
            <p:nvPr/>
          </p:nvSpPr>
          <p:spPr>
            <a:xfrm>
              <a:off x="1480128" y="3141918"/>
              <a:ext cx="8377368"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n-IE" sz="3400" b="0" i="0" u="none" strike="noStrike" cap="none" dirty="0">
                  <a:solidFill>
                    <a:schemeClr val="dk1"/>
                  </a:solidFill>
                  <a:latin typeface="Calibri"/>
                  <a:ea typeface="Calibri"/>
                  <a:cs typeface="Calibri"/>
                  <a:sym typeface="Calibri"/>
                </a:rPr>
                <a:t>Call to create “ecological citizenship” </a:t>
              </a:r>
              <a:endParaRPr lang="en-IE" dirty="0"/>
            </a:p>
          </p:txBody>
        </p:sp>
        <p:sp>
          <p:nvSpPr>
            <p:cNvPr id="254" name="Google Shape;254;p31"/>
            <p:cNvSpPr/>
            <p:nvPr/>
          </p:nvSpPr>
          <p:spPr>
            <a:xfrm flipH="1">
              <a:off x="603340" y="2946926"/>
              <a:ext cx="87678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txBox="1"/>
            <p:nvPr/>
          </p:nvSpPr>
          <p:spPr>
            <a:xfrm>
              <a:off x="646141" y="2989727"/>
              <a:ext cx="791184" cy="131668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3</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31875" y="195004"/>
            <a:ext cx="10515600" cy="10528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4400"/>
              <a:buFont typeface="Calibri"/>
              <a:buNone/>
            </a:pPr>
            <a:r>
              <a:rPr lang="es-PE" b="1" i="1" dirty="0">
                <a:solidFill>
                  <a:srgbClr val="385623"/>
                </a:solidFill>
                <a:latin typeface="Calibri"/>
                <a:ea typeface="Calibri"/>
                <a:cs typeface="Calibri"/>
                <a:sym typeface="Calibri"/>
              </a:rPr>
              <a:t>VIDEO  TO LAUNCH GEC (12/9/2019)</a:t>
            </a:r>
            <a:endParaRPr b="1" dirty="0">
              <a:solidFill>
                <a:srgbClr val="385623"/>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a:stretch/>
        </p:blipFill>
        <p:spPr>
          <a:xfrm>
            <a:off x="1096966" y="1157068"/>
            <a:ext cx="9785417" cy="55059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838200" y="51020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3C0E"/>
              </a:buClr>
              <a:buSzPts val="4400"/>
              <a:buFont typeface="Calibri"/>
              <a:buNone/>
            </a:pPr>
            <a:r>
              <a:rPr lang="en-IE" b="1" i="1" dirty="0">
                <a:solidFill>
                  <a:srgbClr val="053C0E"/>
                </a:solidFill>
                <a:latin typeface="Calibri"/>
                <a:ea typeface="Calibri"/>
                <a:cs typeface="Calibri"/>
                <a:sym typeface="Calibri"/>
              </a:rPr>
              <a:t>M</a:t>
            </a:r>
            <a:r>
              <a:rPr lang="en-IE" sz="4400" b="1" i="1" dirty="0">
                <a:solidFill>
                  <a:srgbClr val="053C0E"/>
                </a:solidFill>
                <a:latin typeface="Calibri"/>
                <a:ea typeface="Calibri"/>
                <a:cs typeface="Calibri"/>
                <a:sym typeface="Calibri"/>
              </a:rPr>
              <a:t>ission: 2. Tomorrow Demands the Best we have Today</a:t>
            </a:r>
            <a:r>
              <a:rPr lang="es-PE" sz="4400" dirty="0">
                <a:latin typeface="Calibri"/>
                <a:ea typeface="Calibri"/>
                <a:cs typeface="Calibri"/>
                <a:sym typeface="Calibri"/>
              </a:rPr>
              <a:t/>
            </a:r>
            <a:br>
              <a:rPr lang="es-PE" sz="4400" dirty="0">
                <a:latin typeface="Calibri"/>
                <a:ea typeface="Calibri"/>
                <a:cs typeface="Calibri"/>
                <a:sym typeface="Calibri"/>
              </a:rPr>
            </a:br>
            <a:endParaRPr b="1" i="1" dirty="0">
              <a:solidFill>
                <a:srgbClr val="385623"/>
              </a:solidFill>
            </a:endParaRPr>
          </a:p>
        </p:txBody>
      </p:sp>
      <p:grpSp>
        <p:nvGrpSpPr>
          <p:cNvPr id="261" name="Google Shape;261;p32"/>
          <p:cNvGrpSpPr/>
          <p:nvPr/>
        </p:nvGrpSpPr>
        <p:grpSpPr>
          <a:xfrm>
            <a:off x="465839" y="1568105"/>
            <a:ext cx="11439530" cy="1860895"/>
            <a:chOff x="0" y="0"/>
            <a:chExt cx="11439530" cy="1860895"/>
          </a:xfrm>
        </p:grpSpPr>
        <p:sp>
          <p:nvSpPr>
            <p:cNvPr id="262" name="Google Shape;262;p32"/>
            <p:cNvSpPr/>
            <p:nvPr/>
          </p:nvSpPr>
          <p:spPr>
            <a:xfrm rot="5400000">
              <a:off x="5204345" y="-4533880"/>
              <a:ext cx="1488716" cy="1098165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txBox="1"/>
            <p:nvPr/>
          </p:nvSpPr>
          <p:spPr>
            <a:xfrm>
              <a:off x="457877" y="285261"/>
              <a:ext cx="10908981" cy="1343370"/>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n-IE" sz="3100" b="0" i="0" u="none" strike="noStrike" cap="none" dirty="0">
                  <a:solidFill>
                    <a:schemeClr val="dk1"/>
                  </a:solidFill>
                  <a:latin typeface="Calibri"/>
                  <a:ea typeface="Calibri"/>
                  <a:cs typeface="Calibri"/>
                  <a:sym typeface="Calibri"/>
                </a:rPr>
                <a:t>Give our energy to prioritising education; it’s the best investment</a:t>
              </a:r>
            </a:p>
          </p:txBody>
        </p:sp>
        <p:sp>
          <p:nvSpPr>
            <p:cNvPr id="264" name="Google Shape;264;p32"/>
            <p:cNvSpPr/>
            <p:nvPr/>
          </p:nvSpPr>
          <p:spPr>
            <a:xfrm flipH="1">
              <a:off x="0" y="0"/>
              <a:ext cx="461385" cy="186089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txBox="1"/>
            <p:nvPr/>
          </p:nvSpPr>
          <p:spPr>
            <a:xfrm>
              <a:off x="22523" y="22523"/>
              <a:ext cx="416339" cy="1815849"/>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s-PE" sz="2900" b="0" i="0" u="none" strike="noStrike" cap="none">
                  <a:solidFill>
                    <a:schemeClr val="lt1"/>
                  </a:solidFill>
                  <a:latin typeface="Calibri"/>
                  <a:ea typeface="Calibri"/>
                  <a:cs typeface="Calibri"/>
                  <a:sym typeface="Calibri"/>
                </a:rPr>
                <a:t>1</a:t>
              </a:r>
              <a:endParaRPr/>
            </a:p>
          </p:txBody>
        </p:sp>
      </p:grpSp>
      <p:pic>
        <p:nvPicPr>
          <p:cNvPr id="266" name="Google Shape;266;p32"/>
          <p:cNvPicPr preferRelativeResize="0"/>
          <p:nvPr/>
        </p:nvPicPr>
        <p:blipFill rotWithShape="1">
          <a:blip r:embed="rId3">
            <a:alphaModFix/>
          </a:blip>
          <a:srcRect/>
          <a:stretch/>
        </p:blipFill>
        <p:spPr>
          <a:xfrm>
            <a:off x="3088588" y="3429000"/>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000"/>
              <a:buFont typeface="Calibri"/>
              <a:buNone/>
            </a:pPr>
            <a:r>
              <a:rPr lang="en-IE" sz="4000" b="1" i="1" dirty="0">
                <a:solidFill>
                  <a:srgbClr val="053C0E"/>
                </a:solidFill>
                <a:latin typeface="Calibri"/>
                <a:ea typeface="Calibri"/>
                <a:cs typeface="Calibri"/>
                <a:sym typeface="Calibri"/>
              </a:rPr>
              <a:t>Mission: 3. Educating to Serve, Educating is to Serve</a:t>
            </a:r>
            <a:endParaRPr lang="en-IE" sz="4000" b="1" i="1" dirty="0">
              <a:solidFill>
                <a:srgbClr val="053C0E"/>
              </a:solidFill>
            </a:endParaRPr>
          </a:p>
        </p:txBody>
      </p:sp>
      <p:grpSp>
        <p:nvGrpSpPr>
          <p:cNvPr id="272" name="Google Shape;272;p33"/>
          <p:cNvGrpSpPr/>
          <p:nvPr/>
        </p:nvGrpSpPr>
        <p:grpSpPr>
          <a:xfrm>
            <a:off x="1080051" y="1731585"/>
            <a:ext cx="9501807" cy="3394827"/>
            <a:chOff x="506896" y="1659"/>
            <a:chExt cx="9501807" cy="3394827"/>
          </a:xfrm>
        </p:grpSpPr>
        <p:sp>
          <p:nvSpPr>
            <p:cNvPr id="273" name="Google Shape;273;p33"/>
            <p:cNvSpPr/>
            <p:nvPr/>
          </p:nvSpPr>
          <p:spPr>
            <a:xfrm rot="5400000">
              <a:off x="3523867" y="-2241086"/>
              <a:ext cx="876084" cy="558059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txBox="1"/>
            <p:nvPr/>
          </p:nvSpPr>
          <p:spPr>
            <a:xfrm>
              <a:off x="1171613" y="153936"/>
              <a:ext cx="5367232"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dirty="0">
                  <a:solidFill>
                    <a:schemeClr val="dk1"/>
                  </a:solidFill>
                  <a:latin typeface="Calibri"/>
                  <a:ea typeface="Calibri"/>
                  <a:cs typeface="Calibri"/>
                  <a:sym typeface="Calibri"/>
                </a:rPr>
                <a:t>Education forms people to serve others</a:t>
              </a:r>
              <a:endParaRPr lang="en-IE" dirty="0"/>
            </a:p>
          </p:txBody>
        </p:sp>
        <p:sp>
          <p:nvSpPr>
            <p:cNvPr id="275" name="Google Shape;275;p33"/>
            <p:cNvSpPr/>
            <p:nvPr/>
          </p:nvSpPr>
          <p:spPr>
            <a:xfrm flipH="1">
              <a:off x="506896" y="1659"/>
              <a:ext cx="66471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txBox="1"/>
            <p:nvPr/>
          </p:nvSpPr>
          <p:spPr>
            <a:xfrm>
              <a:off x="539345" y="34108"/>
              <a:ext cx="599818" cy="1030207"/>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1</a:t>
              </a:r>
              <a:endParaRPr/>
            </a:p>
          </p:txBody>
        </p:sp>
        <p:sp>
          <p:nvSpPr>
            <p:cNvPr id="277" name="Google Shape;277;p33"/>
            <p:cNvSpPr/>
            <p:nvPr/>
          </p:nvSpPr>
          <p:spPr>
            <a:xfrm rot="5400000">
              <a:off x="5195196" y="-2676391"/>
              <a:ext cx="876084"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txBox="1"/>
            <p:nvPr/>
          </p:nvSpPr>
          <p:spPr>
            <a:xfrm>
              <a:off x="1257774" y="1303798"/>
              <a:ext cx="8708163"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a:solidFill>
                    <a:schemeClr val="dk1"/>
                  </a:solidFill>
                  <a:latin typeface="Calibri"/>
                  <a:ea typeface="Calibri"/>
                  <a:cs typeface="Calibri"/>
                  <a:sym typeface="Calibri"/>
                </a:rPr>
                <a:t>“</a:t>
              </a:r>
              <a:r>
                <a:rPr lang="en-GB" sz="2400" b="0" i="0" u="none" strike="noStrike" cap="none" dirty="0">
                  <a:solidFill>
                    <a:schemeClr val="dk1"/>
                  </a:solidFill>
                  <a:latin typeface="Calibri"/>
                  <a:ea typeface="Calibri"/>
                  <a:cs typeface="Calibri"/>
                  <a:sym typeface="Calibri"/>
                </a:rPr>
                <a:t>The true service of education is education to service</a:t>
              </a:r>
              <a:r>
                <a:rPr lang="es-P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sp>
          <p:nvSpPr>
            <p:cNvPr id="279" name="Google Shape;279;p33"/>
            <p:cNvSpPr/>
            <p:nvPr/>
          </p:nvSpPr>
          <p:spPr>
            <a:xfrm>
              <a:off x="506896" y="1151520"/>
              <a:ext cx="75087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3"/>
            <p:cNvSpPr txBox="1"/>
            <p:nvPr/>
          </p:nvSpPr>
          <p:spPr>
            <a:xfrm>
              <a:off x="543551" y="1188175"/>
              <a:ext cx="677566" cy="1021795"/>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2</a:t>
              </a:r>
              <a:endParaRPr/>
            </a:p>
          </p:txBody>
        </p:sp>
        <p:sp>
          <p:nvSpPr>
            <p:cNvPr id="281" name="Google Shape;281;p33"/>
            <p:cNvSpPr/>
            <p:nvPr/>
          </p:nvSpPr>
          <p:spPr>
            <a:xfrm rot="5400000">
              <a:off x="4001826" y="-207251"/>
              <a:ext cx="876084" cy="6112373"/>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IE" dirty="0"/>
            </a:p>
          </p:txBody>
        </p:sp>
        <p:sp>
          <p:nvSpPr>
            <p:cNvPr id="282" name="Google Shape;282;p33"/>
            <p:cNvSpPr txBox="1"/>
            <p:nvPr/>
          </p:nvSpPr>
          <p:spPr>
            <a:xfrm>
              <a:off x="1383682" y="2453660"/>
              <a:ext cx="6069606"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b="0" i="0" u="none" strike="noStrike" cap="none" dirty="0">
                  <a:solidFill>
                    <a:schemeClr val="dk1"/>
                  </a:solidFill>
                  <a:latin typeface="Calibri"/>
                  <a:ea typeface="Calibri"/>
                  <a:cs typeface="Calibri"/>
                  <a:sym typeface="Calibri"/>
                </a:rPr>
                <a:t>Educational research and service learning</a:t>
              </a:r>
            </a:p>
          </p:txBody>
        </p:sp>
        <p:sp>
          <p:nvSpPr>
            <p:cNvPr id="283" name="Google Shape;283;p33"/>
            <p:cNvSpPr/>
            <p:nvPr/>
          </p:nvSpPr>
          <p:spPr>
            <a:xfrm flipH="1">
              <a:off x="506896" y="2301381"/>
              <a:ext cx="87678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txBox="1"/>
            <p:nvPr/>
          </p:nvSpPr>
          <p:spPr>
            <a:xfrm>
              <a:off x="549697" y="2344182"/>
              <a:ext cx="791184" cy="1009503"/>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3</a:t>
              </a:r>
              <a:endParaRPr/>
            </a:p>
          </p:txBody>
        </p:sp>
      </p:grpSp>
      <p:grpSp>
        <p:nvGrpSpPr>
          <p:cNvPr id="285" name="Google Shape;285;p33"/>
          <p:cNvGrpSpPr/>
          <p:nvPr/>
        </p:nvGrpSpPr>
        <p:grpSpPr>
          <a:xfrm>
            <a:off x="1164083" y="5167310"/>
            <a:ext cx="778567" cy="1143958"/>
            <a:chOff x="0" y="2946926"/>
            <a:chExt cx="3785616" cy="1402286"/>
          </a:xfrm>
        </p:grpSpPr>
        <p:sp>
          <p:nvSpPr>
            <p:cNvPr id="286" name="Google Shape;286;p33"/>
            <p:cNvSpPr/>
            <p:nvPr/>
          </p:nvSpPr>
          <p:spPr>
            <a:xfrm>
              <a:off x="0" y="2946926"/>
              <a:ext cx="3785616" cy="140228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txBox="1"/>
            <p:nvPr/>
          </p:nvSpPr>
          <p:spPr>
            <a:xfrm>
              <a:off x="136910" y="3015380"/>
              <a:ext cx="3648706" cy="1265378"/>
            </a:xfrm>
            <a:prstGeom prst="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4</a:t>
              </a:r>
              <a:endParaRPr/>
            </a:p>
          </p:txBody>
        </p:sp>
      </p:grpSp>
      <p:grpSp>
        <p:nvGrpSpPr>
          <p:cNvPr id="288" name="Google Shape;288;p33"/>
          <p:cNvGrpSpPr/>
          <p:nvPr/>
        </p:nvGrpSpPr>
        <p:grpSpPr>
          <a:xfrm>
            <a:off x="1970809" y="5301246"/>
            <a:ext cx="6112373" cy="876084"/>
            <a:chOff x="1383682" y="2410893"/>
            <a:chExt cx="6112373" cy="876084"/>
          </a:xfrm>
        </p:grpSpPr>
        <p:sp>
          <p:nvSpPr>
            <p:cNvPr id="289" name="Google Shape;289;p33"/>
            <p:cNvSpPr/>
            <p:nvPr/>
          </p:nvSpPr>
          <p:spPr>
            <a:xfrm rot="5400000">
              <a:off x="4001826" y="-207251"/>
              <a:ext cx="876084" cy="6112373"/>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txBox="1"/>
            <p:nvPr/>
          </p:nvSpPr>
          <p:spPr>
            <a:xfrm>
              <a:off x="1383682" y="2453660"/>
              <a:ext cx="6069606"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a:solidFill>
                    <a:schemeClr val="dk1"/>
                  </a:solidFill>
                  <a:latin typeface="Calibri"/>
                  <a:ea typeface="Calibri"/>
                  <a:cs typeface="Calibri"/>
                  <a:sym typeface="Calibri"/>
                </a:rPr>
                <a:t>Hannah Arendt</a:t>
              </a:r>
              <a:endParaRPr sz="2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4"/>
          <p:cNvPicPr preferRelativeResize="0"/>
          <p:nvPr/>
        </p:nvPicPr>
        <p:blipFill rotWithShape="1">
          <a:blip r:embed="rId3">
            <a:alphaModFix/>
          </a:blip>
          <a:srcRect/>
          <a:stretch/>
        </p:blipFill>
        <p:spPr>
          <a:xfrm>
            <a:off x="2809103" y="0"/>
            <a:ext cx="10297297" cy="6858000"/>
          </a:xfrm>
          <a:prstGeom prst="rect">
            <a:avLst/>
          </a:prstGeom>
          <a:noFill/>
          <a:ln>
            <a:noFill/>
          </a:ln>
        </p:spPr>
      </p:pic>
      <p:sp>
        <p:nvSpPr>
          <p:cNvPr id="296" name="Google Shape;296;p34"/>
          <p:cNvSpPr txBox="1"/>
          <p:nvPr/>
        </p:nvSpPr>
        <p:spPr>
          <a:xfrm>
            <a:off x="0" y="0"/>
            <a:ext cx="4200939" cy="1323439"/>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8000" b="0" i="1" u="none" strike="noStrike" cap="none" dirty="0">
                <a:solidFill>
                  <a:srgbClr val="F2F2F2"/>
                </a:solidFill>
                <a:latin typeface="Calibri"/>
                <a:ea typeface="Calibri"/>
                <a:cs typeface="Calibri"/>
                <a:sym typeface="Calibri"/>
              </a:rPr>
              <a:t>Context</a:t>
            </a:r>
            <a:r>
              <a:rPr lang="es-PE" sz="8000" b="0" i="1" u="none" strike="noStrike" cap="none" dirty="0">
                <a:solidFill>
                  <a:srgbClr val="F2F2F2"/>
                </a:solidFill>
                <a:latin typeface="Calibri"/>
                <a:ea typeface="Calibri"/>
                <a:cs typeface="Calibri"/>
                <a:sym typeface="Calibri"/>
              </a:rPr>
              <a:t>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838200" y="53767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3C0E"/>
              </a:buClr>
              <a:buSzPct val="100000"/>
              <a:buFont typeface="Calibri"/>
              <a:buNone/>
            </a:pPr>
            <a:r>
              <a:rPr lang="es-ES" sz="4400" b="1" i="1" dirty="0">
                <a:solidFill>
                  <a:srgbClr val="053C0E"/>
                </a:solidFill>
                <a:latin typeface="Calibri"/>
                <a:ea typeface="Calibri"/>
                <a:cs typeface="Calibri"/>
                <a:sym typeface="Calibri"/>
              </a:rPr>
              <a:t>1. </a:t>
            </a:r>
            <a:r>
              <a:rPr lang="en-GB" sz="4400" b="1" i="1" dirty="0">
                <a:solidFill>
                  <a:srgbClr val="053C0E"/>
                </a:solidFill>
                <a:latin typeface="Calibri"/>
                <a:ea typeface="Calibri"/>
                <a:cs typeface="Calibri"/>
                <a:sym typeface="Calibri"/>
              </a:rPr>
              <a:t>The Breakdown of Intergenerational Solidarity</a:t>
            </a:r>
            <a:r>
              <a:rPr lang="es-ES" sz="4400" dirty="0">
                <a:latin typeface="Calibri"/>
                <a:ea typeface="Calibri"/>
                <a:cs typeface="Calibri"/>
                <a:sym typeface="Calibri"/>
              </a:rPr>
              <a:t/>
            </a:r>
            <a:br>
              <a:rPr lang="es-ES" sz="4400" dirty="0">
                <a:latin typeface="Calibri"/>
                <a:ea typeface="Calibri"/>
                <a:cs typeface="Calibri"/>
                <a:sym typeface="Calibri"/>
              </a:rPr>
            </a:br>
            <a:endParaRPr lang="es-ES" b="1" i="1" dirty="0">
              <a:solidFill>
                <a:srgbClr val="385623"/>
              </a:solidFill>
            </a:endParaRPr>
          </a:p>
        </p:txBody>
      </p:sp>
      <p:grpSp>
        <p:nvGrpSpPr>
          <p:cNvPr id="302" name="Google Shape;302;p35"/>
          <p:cNvGrpSpPr/>
          <p:nvPr/>
        </p:nvGrpSpPr>
        <p:grpSpPr>
          <a:xfrm>
            <a:off x="573240" y="1971107"/>
            <a:ext cx="10515430" cy="4347088"/>
            <a:chOff x="85" y="2124"/>
            <a:chExt cx="10515429" cy="4347088"/>
          </a:xfrm>
        </p:grpSpPr>
        <p:sp>
          <p:nvSpPr>
            <p:cNvPr id="303" name="Google Shape;303;p35"/>
            <p:cNvSpPr/>
            <p:nvPr/>
          </p:nvSpPr>
          <p:spPr>
            <a:xfrm rot="5400000">
              <a:off x="3350789" y="-2543634"/>
              <a:ext cx="1121829" cy="649380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txBox="1"/>
            <p:nvPr/>
          </p:nvSpPr>
          <p:spPr>
            <a:xfrm>
              <a:off x="664802" y="197116"/>
              <a:ext cx="6209322"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n-IE" sz="3400">
                  <a:solidFill>
                    <a:schemeClr val="dk1"/>
                  </a:solidFill>
                  <a:latin typeface="Calibri"/>
                  <a:ea typeface="Calibri"/>
                  <a:cs typeface="Calibri"/>
                  <a:sym typeface="Calibri"/>
                </a:rPr>
                <a:t>A</a:t>
              </a:r>
              <a:r>
                <a:rPr lang="en-IE" sz="3400" b="0" i="0" u="none" strike="noStrike" cap="none">
                  <a:solidFill>
                    <a:schemeClr val="dk1"/>
                  </a:solidFill>
                  <a:latin typeface="Calibri"/>
                  <a:ea typeface="Calibri"/>
                  <a:cs typeface="Calibri"/>
                  <a:sym typeface="Calibri"/>
                </a:rPr>
                <a:t>nthropological transformation</a:t>
              </a:r>
            </a:p>
          </p:txBody>
        </p:sp>
        <p:sp>
          <p:nvSpPr>
            <p:cNvPr id="305" name="Google Shape;305;p35"/>
            <p:cNvSpPr/>
            <p:nvPr/>
          </p:nvSpPr>
          <p:spPr>
            <a:xfrm flipH="1">
              <a:off x="85"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txBox="1"/>
            <p:nvPr/>
          </p:nvSpPr>
          <p:spPr>
            <a:xfrm>
              <a:off x="32534" y="34573"/>
              <a:ext cx="599818" cy="1337388"/>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07" name="Google Shape;307;p35"/>
            <p:cNvSpPr/>
            <p:nvPr/>
          </p:nvSpPr>
          <p:spPr>
            <a:xfrm rot="5400000">
              <a:off x="3623819" y="-1258103"/>
              <a:ext cx="1121829" cy="686754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txBox="1"/>
            <p:nvPr/>
          </p:nvSpPr>
          <p:spPr>
            <a:xfrm>
              <a:off x="750962" y="1669517"/>
              <a:ext cx="6812781"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a:t>
              </a:r>
              <a:r>
                <a:rPr lang="en-IE" sz="3400" b="0" i="0" u="none" strike="noStrike" cap="none" dirty="0" err="1">
                  <a:solidFill>
                    <a:schemeClr val="dk1"/>
                  </a:solidFill>
                  <a:latin typeface="Calibri"/>
                  <a:ea typeface="Calibri"/>
                  <a:cs typeface="Calibri"/>
                  <a:sym typeface="Calibri"/>
                </a:rPr>
                <a:t>Egolatry</a:t>
              </a:r>
              <a:r>
                <a:rPr lang="en-IE" sz="3400" b="0" i="0" u="none" strike="noStrike" cap="none" dirty="0">
                  <a:solidFill>
                    <a:schemeClr val="dk1"/>
                  </a:solidFill>
                  <a:latin typeface="Calibri"/>
                  <a:ea typeface="Calibri"/>
                  <a:cs typeface="Calibri"/>
                  <a:sym typeface="Calibri"/>
                </a:rPr>
                <a:t>” or “</a:t>
              </a:r>
              <a:r>
                <a:rPr lang="en-IE" sz="3400" dirty="0">
                  <a:solidFill>
                    <a:schemeClr val="dk1"/>
                  </a:solidFill>
                  <a:latin typeface="Calibri"/>
                  <a:ea typeface="Calibri"/>
                  <a:cs typeface="Calibri"/>
                  <a:sym typeface="Calibri"/>
                </a:rPr>
                <a:t>worship of the self</a:t>
              </a:r>
              <a:r>
                <a:rPr lang="en-IE" sz="3400" b="0" i="0" u="none" strike="noStrike" cap="none" dirty="0">
                  <a:solidFill>
                    <a:schemeClr val="dk1"/>
                  </a:solidFill>
                  <a:latin typeface="Calibri"/>
                  <a:ea typeface="Calibri"/>
                  <a:cs typeface="Calibri"/>
                  <a:sym typeface="Calibri"/>
                </a:rPr>
                <a:t>”</a:t>
              </a:r>
            </a:p>
          </p:txBody>
        </p:sp>
        <p:sp>
          <p:nvSpPr>
            <p:cNvPr id="309" name="Google Shape;309;p35"/>
            <p:cNvSpPr/>
            <p:nvPr/>
          </p:nvSpPr>
          <p:spPr>
            <a:xfrm>
              <a:off x="85"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txBox="1"/>
            <p:nvPr/>
          </p:nvSpPr>
          <p:spPr>
            <a:xfrm>
              <a:off x="36740" y="1511180"/>
              <a:ext cx="677566" cy="13289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11" name="Google Shape;311;p35"/>
            <p:cNvSpPr/>
            <p:nvPr/>
          </p:nvSpPr>
          <p:spPr>
            <a:xfrm rot="5400000">
              <a:off x="5005986" y="-1300543"/>
              <a:ext cx="1121829"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txBox="1"/>
            <p:nvPr/>
          </p:nvSpPr>
          <p:spPr>
            <a:xfrm>
              <a:off x="618288" y="3141918"/>
              <a:ext cx="9842463"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“Together” is the word that saves all and achieves all</a:t>
              </a:r>
              <a:endParaRPr lang="en-IE"/>
            </a:p>
          </p:txBody>
        </p:sp>
        <p:sp>
          <p:nvSpPr>
            <p:cNvPr id="313" name="Google Shape;313;p35"/>
            <p:cNvSpPr/>
            <p:nvPr/>
          </p:nvSpPr>
          <p:spPr>
            <a:xfrm flipH="1">
              <a:off x="85" y="2946926"/>
              <a:ext cx="618202"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txBox="1"/>
            <p:nvPr/>
          </p:nvSpPr>
          <p:spPr>
            <a:xfrm>
              <a:off x="30263" y="2977104"/>
              <a:ext cx="557846" cy="1341930"/>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ct val="100000"/>
              <a:buFont typeface="Calibri"/>
              <a:buNone/>
            </a:pPr>
            <a:r>
              <a:rPr lang="en-IE" sz="4400" b="1" i="1" dirty="0">
                <a:solidFill>
                  <a:srgbClr val="053C0E"/>
                </a:solidFill>
                <a:latin typeface="Calibri"/>
                <a:ea typeface="Calibri"/>
                <a:cs typeface="Calibri"/>
                <a:sym typeface="Calibri"/>
              </a:rPr>
              <a:t>2. Educational and Technological Times</a:t>
            </a:r>
            <a:r>
              <a:rPr lang="es-ES" sz="4400" dirty="0">
                <a:latin typeface="Calibri"/>
                <a:ea typeface="Calibri"/>
                <a:cs typeface="Calibri"/>
                <a:sym typeface="Calibri"/>
              </a:rPr>
              <a:t/>
            </a:r>
            <a:br>
              <a:rPr lang="es-ES" sz="4400" dirty="0">
                <a:latin typeface="Calibri"/>
                <a:ea typeface="Calibri"/>
                <a:cs typeface="Calibri"/>
                <a:sym typeface="Calibri"/>
              </a:rPr>
            </a:br>
            <a:endParaRPr lang="es-ES" b="1" i="1" dirty="0">
              <a:solidFill>
                <a:srgbClr val="385623"/>
              </a:solidFill>
            </a:endParaRPr>
          </a:p>
        </p:txBody>
      </p:sp>
      <p:grpSp>
        <p:nvGrpSpPr>
          <p:cNvPr id="320" name="Google Shape;320;p36"/>
          <p:cNvGrpSpPr/>
          <p:nvPr/>
        </p:nvGrpSpPr>
        <p:grpSpPr>
          <a:xfrm>
            <a:off x="573240" y="1971107"/>
            <a:ext cx="10515429" cy="4347088"/>
            <a:chOff x="85" y="2124"/>
            <a:chExt cx="10515428" cy="4347088"/>
          </a:xfrm>
        </p:grpSpPr>
        <p:sp>
          <p:nvSpPr>
            <p:cNvPr id="321" name="Google Shape;321;p36"/>
            <p:cNvSpPr/>
            <p:nvPr/>
          </p:nvSpPr>
          <p:spPr>
            <a:xfrm rot="5400000">
              <a:off x="4485913" y="-3678759"/>
              <a:ext cx="1121829" cy="876405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txBox="1"/>
            <p:nvPr/>
          </p:nvSpPr>
          <p:spPr>
            <a:xfrm>
              <a:off x="664801" y="197116"/>
              <a:ext cx="8709291"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n-IE" sz="3100" b="0" i="0" u="none" strike="noStrike" cap="none">
                  <a:solidFill>
                    <a:schemeClr val="dk1"/>
                  </a:solidFill>
                  <a:latin typeface="Calibri"/>
                  <a:ea typeface="Calibri"/>
                  <a:cs typeface="Calibri"/>
                  <a:sym typeface="Calibri"/>
                </a:rPr>
                <a:t>Contrast between both: technology moves faster (e.g. </a:t>
              </a:r>
              <a:r>
                <a:rPr lang="en-IE" sz="3100" b="0" i="0" u="none" strike="noStrike" cap="none" dirty="0">
                  <a:solidFill>
                    <a:schemeClr val="dk1"/>
                  </a:solidFill>
                  <a:latin typeface="Calibri"/>
                  <a:ea typeface="Calibri"/>
                  <a:cs typeface="Calibri"/>
                  <a:sym typeface="Calibri"/>
                </a:rPr>
                <a:t>AI)</a:t>
              </a:r>
            </a:p>
          </p:txBody>
        </p:sp>
        <p:sp>
          <p:nvSpPr>
            <p:cNvPr id="323" name="Google Shape;323;p36"/>
            <p:cNvSpPr/>
            <p:nvPr/>
          </p:nvSpPr>
          <p:spPr>
            <a:xfrm flipH="1">
              <a:off x="85"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txBox="1"/>
            <p:nvPr/>
          </p:nvSpPr>
          <p:spPr>
            <a:xfrm>
              <a:off x="32534" y="34573"/>
              <a:ext cx="599818" cy="1337388"/>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25" name="Google Shape;325;p36"/>
            <p:cNvSpPr/>
            <p:nvPr/>
          </p:nvSpPr>
          <p:spPr>
            <a:xfrm rot="5400000">
              <a:off x="3708886" y="-1343170"/>
              <a:ext cx="1121829" cy="7037678"/>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txBox="1"/>
            <p:nvPr/>
          </p:nvSpPr>
          <p:spPr>
            <a:xfrm>
              <a:off x="750962" y="1669517"/>
              <a:ext cx="6982915"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n-IE" sz="3100" b="0" i="0" u="none" strike="noStrike" cap="none">
                  <a:solidFill>
                    <a:schemeClr val="dk1"/>
                  </a:solidFill>
                  <a:latin typeface="Calibri"/>
                  <a:ea typeface="Calibri"/>
                  <a:cs typeface="Calibri"/>
                  <a:sym typeface="Calibri"/>
                </a:rPr>
                <a:t>Altering human relationships</a:t>
              </a:r>
            </a:p>
          </p:txBody>
        </p:sp>
        <p:sp>
          <p:nvSpPr>
            <p:cNvPr id="327" name="Google Shape;327;p36"/>
            <p:cNvSpPr/>
            <p:nvPr/>
          </p:nvSpPr>
          <p:spPr>
            <a:xfrm>
              <a:off x="85"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txBox="1"/>
            <p:nvPr/>
          </p:nvSpPr>
          <p:spPr>
            <a:xfrm>
              <a:off x="36740" y="1511180"/>
              <a:ext cx="677566" cy="13289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29" name="Google Shape;329;p36"/>
            <p:cNvSpPr/>
            <p:nvPr/>
          </p:nvSpPr>
          <p:spPr>
            <a:xfrm rot="5400000">
              <a:off x="5005986" y="-1300543"/>
              <a:ext cx="1121829"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txBox="1"/>
            <p:nvPr/>
          </p:nvSpPr>
          <p:spPr>
            <a:xfrm>
              <a:off x="618288" y="3141918"/>
              <a:ext cx="9842463"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n-IE" sz="3100" b="0" i="0" u="none" strike="noStrike" cap="none" dirty="0">
                  <a:solidFill>
                    <a:schemeClr val="dk1"/>
                  </a:solidFill>
                  <a:latin typeface="Calibri"/>
                  <a:ea typeface="Calibri"/>
                  <a:cs typeface="Calibri"/>
                  <a:sym typeface="Calibri"/>
                </a:rPr>
                <a:t>Denouncing is not enough, discernment is needed</a:t>
              </a:r>
              <a:endParaRPr lang="en-IE" dirty="0"/>
            </a:p>
          </p:txBody>
        </p:sp>
        <p:sp>
          <p:nvSpPr>
            <p:cNvPr id="331" name="Google Shape;331;p36"/>
            <p:cNvSpPr/>
            <p:nvPr/>
          </p:nvSpPr>
          <p:spPr>
            <a:xfrm flipH="1">
              <a:off x="85" y="2946926"/>
              <a:ext cx="618202"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txBox="1"/>
            <p:nvPr/>
          </p:nvSpPr>
          <p:spPr>
            <a:xfrm>
              <a:off x="30263" y="2977104"/>
              <a:ext cx="557846" cy="1341930"/>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IE" sz="4000" b="1" i="1" dirty="0">
                <a:latin typeface="Calibri"/>
                <a:ea typeface="Calibri"/>
                <a:cs typeface="Calibri"/>
                <a:sym typeface="Calibri"/>
              </a:rPr>
              <a:t>3. “E-</a:t>
            </a:r>
            <a:r>
              <a:rPr lang="en-IE" sz="4000" b="1" i="1" dirty="0" err="1">
                <a:latin typeface="Calibri"/>
                <a:ea typeface="Calibri"/>
                <a:cs typeface="Calibri"/>
                <a:sym typeface="Calibri"/>
              </a:rPr>
              <a:t>ducating</a:t>
            </a:r>
            <a:r>
              <a:rPr lang="en-IE" sz="4000" b="1" i="1" dirty="0">
                <a:latin typeface="Calibri"/>
                <a:ea typeface="Calibri"/>
                <a:cs typeface="Calibri"/>
                <a:sym typeface="Calibri"/>
              </a:rPr>
              <a:t>” the Question</a:t>
            </a:r>
            <a:endParaRPr lang="en-IE" sz="4000" b="1" i="1" dirty="0">
              <a:solidFill>
                <a:srgbClr val="053C0E"/>
              </a:solidFill>
            </a:endParaRPr>
          </a:p>
        </p:txBody>
      </p:sp>
      <p:grpSp>
        <p:nvGrpSpPr>
          <p:cNvPr id="338" name="Google Shape;338;p37"/>
          <p:cNvGrpSpPr/>
          <p:nvPr/>
        </p:nvGrpSpPr>
        <p:grpSpPr>
          <a:xfrm>
            <a:off x="573240" y="1731585"/>
            <a:ext cx="10515429" cy="3394827"/>
            <a:chOff x="85" y="1659"/>
            <a:chExt cx="10515429" cy="3394827"/>
          </a:xfrm>
        </p:grpSpPr>
        <p:sp>
          <p:nvSpPr>
            <p:cNvPr id="339" name="Google Shape;339;p37"/>
            <p:cNvSpPr/>
            <p:nvPr/>
          </p:nvSpPr>
          <p:spPr>
            <a:xfrm rot="5400000">
              <a:off x="3035147" y="-2259176"/>
              <a:ext cx="876084"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txBox="1"/>
            <p:nvPr/>
          </p:nvSpPr>
          <p:spPr>
            <a:xfrm>
              <a:off x="664801" y="153937"/>
              <a:ext cx="5574010" cy="790550"/>
            </a:xfrm>
            <a:prstGeom prst="rect">
              <a:avLst/>
            </a:prstGeom>
            <a:noFill/>
            <a:ln>
              <a:noFill/>
            </a:ln>
          </p:spPr>
          <p:txBody>
            <a:bodyPr spcFirstLastPara="1" wrap="square" lIns="175250" tIns="87625" rIns="175250" bIns="876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b="0" i="0" u="none" strike="noStrike" cap="none" dirty="0">
                  <a:solidFill>
                    <a:schemeClr val="dk1"/>
                  </a:solidFill>
                  <a:latin typeface="Calibri"/>
                  <a:ea typeface="Calibri"/>
                  <a:cs typeface="Calibri"/>
                  <a:sym typeface="Calibri"/>
                </a:rPr>
                <a:t>“Psychological disaggregation”</a:t>
              </a:r>
            </a:p>
          </p:txBody>
        </p:sp>
        <p:sp>
          <p:nvSpPr>
            <p:cNvPr id="341" name="Google Shape;341;p37"/>
            <p:cNvSpPr/>
            <p:nvPr/>
          </p:nvSpPr>
          <p:spPr>
            <a:xfrm flipH="1">
              <a:off x="85" y="1659"/>
              <a:ext cx="66471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txBox="1"/>
            <p:nvPr/>
          </p:nvSpPr>
          <p:spPr>
            <a:xfrm>
              <a:off x="32534" y="34108"/>
              <a:ext cx="599818" cy="1030207"/>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43" name="Google Shape;343;p37"/>
            <p:cNvSpPr/>
            <p:nvPr/>
          </p:nvSpPr>
          <p:spPr>
            <a:xfrm rot="5400000">
              <a:off x="3438357" y="-1426364"/>
              <a:ext cx="876084" cy="625087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txBox="1"/>
            <p:nvPr/>
          </p:nvSpPr>
          <p:spPr>
            <a:xfrm>
              <a:off x="750962" y="1303798"/>
              <a:ext cx="6208109" cy="790550"/>
            </a:xfrm>
            <a:prstGeom prst="rect">
              <a:avLst/>
            </a:prstGeom>
            <a:noFill/>
            <a:ln>
              <a:noFill/>
            </a:ln>
          </p:spPr>
          <p:txBody>
            <a:bodyPr spcFirstLastPara="1" wrap="square" lIns="175250" tIns="87625" rIns="175250" bIns="876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b="0" i="0" u="none" strike="noStrike" cap="none" dirty="0">
                  <a:solidFill>
                    <a:schemeClr val="dk1"/>
                  </a:solidFill>
                  <a:latin typeface="Calibri"/>
                  <a:ea typeface="Calibri"/>
                  <a:cs typeface="Calibri"/>
                  <a:sym typeface="Calibri"/>
                </a:rPr>
                <a:t>Wealth of stimuli, dearth of interiority</a:t>
              </a:r>
            </a:p>
          </p:txBody>
        </p:sp>
        <p:sp>
          <p:nvSpPr>
            <p:cNvPr id="345" name="Google Shape;345;p37"/>
            <p:cNvSpPr/>
            <p:nvPr/>
          </p:nvSpPr>
          <p:spPr>
            <a:xfrm>
              <a:off x="85" y="1151520"/>
              <a:ext cx="75087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txBox="1"/>
            <p:nvPr/>
          </p:nvSpPr>
          <p:spPr>
            <a:xfrm>
              <a:off x="36740" y="1188175"/>
              <a:ext cx="677566" cy="1021795"/>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47" name="Google Shape;347;p37"/>
            <p:cNvSpPr/>
            <p:nvPr/>
          </p:nvSpPr>
          <p:spPr>
            <a:xfrm rot="5400000">
              <a:off x="5128859" y="-2099678"/>
              <a:ext cx="876084"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txBox="1"/>
            <p:nvPr/>
          </p:nvSpPr>
          <p:spPr>
            <a:xfrm>
              <a:off x="618289" y="2453659"/>
              <a:ext cx="9854459"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a:solidFill>
                    <a:schemeClr val="dk1"/>
                  </a:solidFill>
                  <a:latin typeface="Calibri"/>
                  <a:ea typeface="Calibri"/>
                  <a:cs typeface="Calibri"/>
                  <a:sym typeface="Calibri"/>
                </a:rPr>
                <a:t>“I</a:t>
              </a:r>
              <a:r>
                <a:rPr lang="en-GB" sz="2400" b="0" i="0" u="none" strike="noStrike" cap="none" dirty="0">
                  <a:solidFill>
                    <a:schemeClr val="dk1"/>
                  </a:solidFill>
                  <a:latin typeface="Calibri"/>
                  <a:ea typeface="Calibri"/>
                  <a:cs typeface="Calibri"/>
                  <a:sym typeface="Calibri"/>
                </a:rPr>
                <a:t>t is necessary to focus today on educating the questions of our youth, which are a priority compared to providing answers.”</a:t>
              </a:r>
              <a:endParaRPr sz="2400" b="0" i="0" u="none" strike="noStrike" cap="none" dirty="0">
                <a:solidFill>
                  <a:schemeClr val="dk1"/>
                </a:solidFill>
                <a:latin typeface="Calibri"/>
                <a:ea typeface="Calibri"/>
                <a:cs typeface="Calibri"/>
                <a:sym typeface="Calibri"/>
              </a:endParaRPr>
            </a:p>
          </p:txBody>
        </p:sp>
        <p:sp>
          <p:nvSpPr>
            <p:cNvPr id="349" name="Google Shape;349;p37"/>
            <p:cNvSpPr/>
            <p:nvPr/>
          </p:nvSpPr>
          <p:spPr>
            <a:xfrm flipH="1">
              <a:off x="85" y="2301381"/>
              <a:ext cx="618202"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txBox="1"/>
            <p:nvPr/>
          </p:nvSpPr>
          <p:spPr>
            <a:xfrm>
              <a:off x="30263" y="2331559"/>
              <a:ext cx="557846" cy="1034749"/>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grpSp>
        <p:nvGrpSpPr>
          <p:cNvPr id="351" name="Google Shape;351;p37"/>
          <p:cNvGrpSpPr/>
          <p:nvPr/>
        </p:nvGrpSpPr>
        <p:grpSpPr>
          <a:xfrm>
            <a:off x="492842" y="5178600"/>
            <a:ext cx="778567" cy="1143958"/>
            <a:chOff x="0" y="2946926"/>
            <a:chExt cx="3785616" cy="1402286"/>
          </a:xfrm>
        </p:grpSpPr>
        <p:sp>
          <p:nvSpPr>
            <p:cNvPr id="352" name="Google Shape;352;p37"/>
            <p:cNvSpPr/>
            <p:nvPr/>
          </p:nvSpPr>
          <p:spPr>
            <a:xfrm>
              <a:off x="0" y="2946926"/>
              <a:ext cx="3785616" cy="140228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txBox="1"/>
            <p:nvPr/>
          </p:nvSpPr>
          <p:spPr>
            <a:xfrm>
              <a:off x="136910" y="3015380"/>
              <a:ext cx="3648706" cy="1265378"/>
            </a:xfrm>
            <a:prstGeom prst="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354" name="Google Shape;354;p37"/>
          <p:cNvGrpSpPr/>
          <p:nvPr/>
        </p:nvGrpSpPr>
        <p:grpSpPr>
          <a:xfrm>
            <a:off x="1299567" y="5304127"/>
            <a:ext cx="7100154" cy="876084"/>
            <a:chOff x="618288" y="2410893"/>
            <a:chExt cx="9897226" cy="876084"/>
          </a:xfrm>
        </p:grpSpPr>
        <p:sp>
          <p:nvSpPr>
            <p:cNvPr id="355" name="Google Shape;355;p37"/>
            <p:cNvSpPr/>
            <p:nvPr/>
          </p:nvSpPr>
          <p:spPr>
            <a:xfrm rot="5400000">
              <a:off x="5128859" y="-2099678"/>
              <a:ext cx="876084"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txBox="1"/>
            <p:nvPr/>
          </p:nvSpPr>
          <p:spPr>
            <a:xfrm>
              <a:off x="618289" y="2453659"/>
              <a:ext cx="9854459"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IE" sz="2400" b="0" i="0" u="none" strike="noStrike" cap="none" dirty="0">
                  <a:solidFill>
                    <a:schemeClr val="dk1"/>
                  </a:solidFill>
                  <a:latin typeface="Calibri"/>
                  <a:ea typeface="Calibri"/>
                  <a:cs typeface="Calibri"/>
                  <a:sym typeface="Calibri"/>
                </a:rPr>
                <a:t>Revive religious awareness </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8"/>
          <p:cNvSpPr txBox="1">
            <a:spLocks noGrp="1"/>
          </p:cNvSpPr>
          <p:nvPr>
            <p:ph type="title"/>
          </p:nvPr>
        </p:nvSpPr>
        <p:spPr>
          <a:xfrm>
            <a:off x="838200" y="42967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400"/>
              <a:buFont typeface="Calibri"/>
              <a:buNone/>
            </a:pPr>
            <a:r>
              <a:rPr lang="en-IE" sz="4400" b="1" i="1" dirty="0">
                <a:solidFill>
                  <a:srgbClr val="053C0E"/>
                </a:solidFill>
                <a:latin typeface="Calibri"/>
                <a:ea typeface="Calibri"/>
                <a:cs typeface="Calibri"/>
                <a:sym typeface="Calibri"/>
              </a:rPr>
              <a:t>4. Rebuilding Our Identity</a:t>
            </a:r>
            <a:r>
              <a:rPr lang="es-PE" sz="4400" dirty="0">
                <a:latin typeface="Calibri"/>
                <a:ea typeface="Calibri"/>
                <a:cs typeface="Calibri"/>
                <a:sym typeface="Calibri"/>
              </a:rPr>
              <a:t/>
            </a:r>
            <a:br>
              <a:rPr lang="es-PE" sz="4400" dirty="0">
                <a:latin typeface="Calibri"/>
                <a:ea typeface="Calibri"/>
                <a:cs typeface="Calibri"/>
                <a:sym typeface="Calibri"/>
              </a:rPr>
            </a:br>
            <a:endParaRPr lang="es-PE" b="1" i="1" dirty="0">
              <a:solidFill>
                <a:srgbClr val="385623"/>
              </a:solidFill>
            </a:endParaRPr>
          </a:p>
        </p:txBody>
      </p:sp>
      <p:grpSp>
        <p:nvGrpSpPr>
          <p:cNvPr id="362" name="Google Shape;362;p38"/>
          <p:cNvGrpSpPr/>
          <p:nvPr/>
        </p:nvGrpSpPr>
        <p:grpSpPr>
          <a:xfrm>
            <a:off x="609105" y="1639823"/>
            <a:ext cx="10358638" cy="4350439"/>
            <a:chOff x="78480" y="449"/>
            <a:chExt cx="10358638" cy="4350439"/>
          </a:xfrm>
        </p:grpSpPr>
        <p:sp>
          <p:nvSpPr>
            <p:cNvPr id="363" name="Google Shape;363;p38"/>
            <p:cNvSpPr/>
            <p:nvPr/>
          </p:nvSpPr>
          <p:spPr>
            <a:xfrm rot="5400000">
              <a:off x="4423414" y="-3511281"/>
              <a:ext cx="1347894" cy="87083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txBox="1"/>
            <p:nvPr/>
          </p:nvSpPr>
          <p:spPr>
            <a:xfrm>
              <a:off x="743197" y="234735"/>
              <a:ext cx="8642531" cy="1216296"/>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300"/>
                </a:spcBef>
                <a:spcAft>
                  <a:spcPts val="0"/>
                </a:spcAft>
                <a:buClr>
                  <a:schemeClr val="dk1"/>
                </a:buClr>
                <a:buSzPts val="3600"/>
                <a:buFont typeface="Calibri"/>
                <a:buNone/>
              </a:pPr>
              <a:r>
                <a:rPr lang="en-IE" sz="3600" b="0" i="0" u="none" strike="noStrike" cap="none" dirty="0">
                  <a:solidFill>
                    <a:schemeClr val="dk1"/>
                  </a:solidFill>
                  <a:latin typeface="Calibri"/>
                  <a:ea typeface="Calibri"/>
                  <a:cs typeface="Calibri"/>
                  <a:sym typeface="Calibri"/>
                </a:rPr>
                <a:t>Fragmentation of identity </a:t>
              </a:r>
              <a:endParaRPr lang="en-IE" dirty="0"/>
            </a:p>
          </p:txBody>
        </p:sp>
        <p:sp>
          <p:nvSpPr>
            <p:cNvPr id="365" name="Google Shape;365;p38"/>
            <p:cNvSpPr/>
            <p:nvPr/>
          </p:nvSpPr>
          <p:spPr>
            <a:xfrm flipH="1">
              <a:off x="78480" y="449"/>
              <a:ext cx="664716" cy="1684868"/>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txBox="1"/>
            <p:nvPr/>
          </p:nvSpPr>
          <p:spPr>
            <a:xfrm>
              <a:off x="110929" y="32898"/>
              <a:ext cx="599818" cy="1619970"/>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367" name="Google Shape;367;p38"/>
            <p:cNvSpPr/>
            <p:nvPr/>
          </p:nvSpPr>
          <p:spPr>
            <a:xfrm rot="5400000">
              <a:off x="4342208" y="-1744022"/>
              <a:ext cx="2581326" cy="960849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txBox="1"/>
            <p:nvPr/>
          </p:nvSpPr>
          <p:spPr>
            <a:xfrm>
              <a:off x="828624" y="1895572"/>
              <a:ext cx="9482484" cy="2329306"/>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285750" indent="-285750">
                <a:lnSpc>
                  <a:spcPct val="90000"/>
                </a:lnSpc>
                <a:spcBef>
                  <a:spcPts val="420"/>
                </a:spcBef>
                <a:buClr>
                  <a:schemeClr val="dk1"/>
                </a:buClr>
                <a:buSzPts val="2800"/>
              </a:pPr>
              <a:r>
                <a:rPr lang="en-GB" sz="2800" b="0" i="0" u="none" strike="noStrike" cap="none" dirty="0">
                  <a:solidFill>
                    <a:schemeClr val="dk1"/>
                  </a:solidFill>
                  <a:latin typeface="Calibri"/>
                  <a:ea typeface="Calibri"/>
                  <a:cs typeface="Calibri"/>
                  <a:sym typeface="Calibri"/>
                </a:rPr>
                <a:t>	"It is therefore necessary to form individuals who can rebuild the broken connection with our memory and our hope in the future: young people who, aware of their roots and open to newness, know how to rebuild a more peaceful con-temporary identity.”</a:t>
              </a:r>
              <a:endParaRPr lang="es-ES" dirty="0"/>
            </a:p>
          </p:txBody>
        </p:sp>
        <p:sp>
          <p:nvSpPr>
            <p:cNvPr id="369" name="Google Shape;369;p38"/>
            <p:cNvSpPr/>
            <p:nvPr/>
          </p:nvSpPr>
          <p:spPr>
            <a:xfrm>
              <a:off x="78480" y="1794947"/>
              <a:ext cx="750143" cy="2530554"/>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txBox="1"/>
            <p:nvPr/>
          </p:nvSpPr>
          <p:spPr>
            <a:xfrm>
              <a:off x="115099" y="1831566"/>
              <a:ext cx="676905" cy="245731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9"/>
          <p:cNvSpPr txBox="1">
            <a:spLocks noGrp="1"/>
          </p:cNvSpPr>
          <p:nvPr>
            <p:ph type="title"/>
          </p:nvPr>
        </p:nvSpPr>
        <p:spPr>
          <a:xfrm>
            <a:off x="763772" y="53767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ts val="4400"/>
              <a:buFont typeface="Calibri"/>
              <a:buNone/>
            </a:pPr>
            <a:r>
              <a:rPr lang="es-PE" sz="4400" b="1" i="1" dirty="0">
                <a:solidFill>
                  <a:srgbClr val="385623"/>
                </a:solidFill>
                <a:latin typeface="Calibri"/>
                <a:ea typeface="Calibri"/>
                <a:cs typeface="Calibri"/>
                <a:sym typeface="Calibri"/>
              </a:rPr>
              <a:t>5. </a:t>
            </a:r>
            <a:r>
              <a:rPr lang="en-GB" sz="4400" b="1" i="1" dirty="0">
                <a:solidFill>
                  <a:srgbClr val="385623"/>
                </a:solidFill>
                <a:latin typeface="Calibri"/>
                <a:ea typeface="Calibri"/>
                <a:cs typeface="Calibri"/>
                <a:sym typeface="Calibri"/>
              </a:rPr>
              <a:t>The Environmental Crisis as a Relational Crisis</a:t>
            </a:r>
            <a:r>
              <a:rPr lang="es-PE" sz="4400" dirty="0">
                <a:latin typeface="Calibri"/>
                <a:ea typeface="Calibri"/>
                <a:cs typeface="Calibri"/>
                <a:sym typeface="Calibri"/>
              </a:rPr>
              <a:t/>
            </a:r>
            <a:br>
              <a:rPr lang="es-PE" sz="4400" dirty="0">
                <a:latin typeface="Calibri"/>
                <a:ea typeface="Calibri"/>
                <a:cs typeface="Calibri"/>
                <a:sym typeface="Calibri"/>
              </a:rPr>
            </a:br>
            <a:endParaRPr lang="es-PE" b="1" i="1" dirty="0">
              <a:solidFill>
                <a:srgbClr val="385623"/>
              </a:solidFill>
            </a:endParaRPr>
          </a:p>
        </p:txBody>
      </p:sp>
      <p:grpSp>
        <p:nvGrpSpPr>
          <p:cNvPr id="376" name="Google Shape;376;p39"/>
          <p:cNvGrpSpPr/>
          <p:nvPr/>
        </p:nvGrpSpPr>
        <p:grpSpPr>
          <a:xfrm>
            <a:off x="1080051" y="1969036"/>
            <a:ext cx="10288989" cy="4351231"/>
            <a:chOff x="506896" y="53"/>
            <a:chExt cx="9501807" cy="4351231"/>
          </a:xfrm>
        </p:grpSpPr>
        <p:sp>
          <p:nvSpPr>
            <p:cNvPr id="377" name="Google Shape;377;p39"/>
            <p:cNvSpPr/>
            <p:nvPr/>
          </p:nvSpPr>
          <p:spPr>
            <a:xfrm rot="5400000">
              <a:off x="3605647" y="-2221727"/>
              <a:ext cx="1698041" cy="6566113"/>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txBox="1"/>
            <p:nvPr/>
          </p:nvSpPr>
          <p:spPr>
            <a:xfrm>
              <a:off x="1171612" y="295201"/>
              <a:ext cx="6149553" cy="1532257"/>
            </a:xfrm>
            <a:prstGeom prst="rect">
              <a:avLst/>
            </a:prstGeom>
            <a:noFill/>
            <a:ln>
              <a:noFill/>
            </a:ln>
          </p:spPr>
          <p:txBody>
            <a:bodyPr spcFirstLastPara="1" wrap="square" lIns="114300" tIns="57150" rIns="114300" bIns="57150" anchor="ctr" anchorCtr="0">
              <a:noAutofit/>
            </a:bodyPr>
            <a:lstStyle/>
            <a:p>
              <a:pPr marL="285750" marR="0" lvl="1" indent="-285750" algn="l" rtl="0">
                <a:lnSpc>
                  <a:spcPct val="90000"/>
                </a:lnSpc>
                <a:spcBef>
                  <a:spcPts val="0"/>
                </a:spcBef>
                <a:spcAft>
                  <a:spcPts val="0"/>
                </a:spcAft>
                <a:buClr>
                  <a:schemeClr val="dk1"/>
                </a:buClr>
                <a:buSzPts val="3000"/>
                <a:buFont typeface="Calibri"/>
                <a:buNone/>
              </a:pPr>
              <a:endParaRPr lang="en-IE" sz="3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None/>
              </a:pPr>
              <a:r>
                <a:rPr lang="en-IE" sz="3000" b="0" i="0" u="none" strike="noStrike" cap="none" dirty="0">
                  <a:solidFill>
                    <a:schemeClr val="dk1"/>
                  </a:solidFill>
                  <a:latin typeface="Calibri"/>
                  <a:ea typeface="Calibri"/>
                  <a:cs typeface="Calibri"/>
                  <a:sym typeface="Calibri"/>
                </a:rPr>
                <a:t>Relationship human being - nature</a:t>
              </a:r>
              <a:endParaRPr lang="en-IE" dirty="0"/>
            </a:p>
            <a:p>
              <a:pPr marL="285750" marR="0" lvl="1" indent="-285750" algn="l" rtl="0">
                <a:lnSpc>
                  <a:spcPct val="90000"/>
                </a:lnSpc>
                <a:spcBef>
                  <a:spcPts val="450"/>
                </a:spcBef>
                <a:spcAft>
                  <a:spcPts val="0"/>
                </a:spcAft>
                <a:buClr>
                  <a:schemeClr val="dk1"/>
                </a:buClr>
                <a:buSzPts val="3000"/>
                <a:buFont typeface="Calibri"/>
                <a:buNone/>
              </a:pPr>
              <a:endParaRPr lang="en-IE" sz="3000" b="0" i="0" u="none" strike="noStrike" cap="none" dirty="0">
                <a:solidFill>
                  <a:schemeClr val="dk1"/>
                </a:solidFill>
                <a:latin typeface="Calibri"/>
                <a:ea typeface="Calibri"/>
                <a:cs typeface="Calibri"/>
                <a:sym typeface="Calibri"/>
              </a:endParaRPr>
            </a:p>
          </p:txBody>
        </p:sp>
        <p:sp>
          <p:nvSpPr>
            <p:cNvPr id="379" name="Google Shape;379;p39"/>
            <p:cNvSpPr/>
            <p:nvPr/>
          </p:nvSpPr>
          <p:spPr>
            <a:xfrm flipH="1">
              <a:off x="506896" y="53"/>
              <a:ext cx="664716" cy="2122552"/>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9"/>
            <p:cNvSpPr txBox="1"/>
            <p:nvPr/>
          </p:nvSpPr>
          <p:spPr>
            <a:xfrm>
              <a:off x="539345" y="32502"/>
              <a:ext cx="599818" cy="205765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381" name="Google Shape;381;p39"/>
            <p:cNvSpPr/>
            <p:nvPr/>
          </p:nvSpPr>
          <p:spPr>
            <a:xfrm rot="5400000">
              <a:off x="4784217" y="-1085456"/>
              <a:ext cx="1698041"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9"/>
            <p:cNvSpPr txBox="1"/>
            <p:nvPr/>
          </p:nvSpPr>
          <p:spPr>
            <a:xfrm>
              <a:off x="1257773" y="2523880"/>
              <a:ext cx="8668038" cy="1532257"/>
            </a:xfrm>
            <a:prstGeom prst="rect">
              <a:avLst/>
            </a:prstGeom>
            <a:noFill/>
            <a:ln>
              <a:noFill/>
            </a:ln>
          </p:spPr>
          <p:txBody>
            <a:bodyPr spcFirstLastPara="1" wrap="square" lIns="114300" tIns="57150" rIns="114300" bIns="57150" anchor="ctr" anchorCtr="0">
              <a:noAutofit/>
            </a:bodyPr>
            <a:lstStyle/>
            <a:p>
              <a:pPr marL="285750" marR="0" lvl="1" indent="-285750" algn="l" rtl="0">
                <a:lnSpc>
                  <a:spcPct val="90000"/>
                </a:lnSpc>
                <a:spcBef>
                  <a:spcPts val="0"/>
                </a:spcBef>
                <a:spcAft>
                  <a:spcPts val="0"/>
                </a:spcAft>
                <a:buClr>
                  <a:schemeClr val="dk1"/>
                </a:buClr>
                <a:buSzPts val="3000"/>
                <a:buFont typeface="Calibri"/>
                <a:buNone/>
              </a:pPr>
              <a:endParaRPr sz="30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None/>
              </a:pPr>
              <a:r>
                <a:rPr lang="es-PE" sz="3000" b="0" i="0" u="none" strike="noStrike" cap="none" dirty="0">
                  <a:solidFill>
                    <a:schemeClr val="dk1"/>
                  </a:solidFill>
                  <a:latin typeface="Calibri"/>
                  <a:ea typeface="Calibri"/>
                  <a:cs typeface="Calibri"/>
                  <a:sym typeface="Calibri"/>
                </a:rPr>
                <a:t>“</a:t>
              </a:r>
              <a:r>
                <a:rPr lang="en-GB" sz="3000" b="0" i="0" u="none" strike="noStrike" cap="none" dirty="0">
                  <a:solidFill>
                    <a:schemeClr val="dk1"/>
                  </a:solidFill>
                  <a:latin typeface="Calibri"/>
                  <a:ea typeface="Calibri"/>
                  <a:cs typeface="Calibri"/>
                  <a:sym typeface="Calibri"/>
                </a:rPr>
                <a:t>Hence, of course, the need for an integral ecological education”</a:t>
              </a:r>
              <a:endParaRPr sz="3000" b="0" i="0" u="none" strike="noStrike" cap="none" dirty="0">
                <a:solidFill>
                  <a:schemeClr val="dk1"/>
                </a:solidFill>
                <a:latin typeface="Calibri"/>
                <a:ea typeface="Calibri"/>
                <a:cs typeface="Calibri"/>
                <a:sym typeface="Calibri"/>
              </a:endParaRPr>
            </a:p>
          </p:txBody>
        </p:sp>
        <p:sp>
          <p:nvSpPr>
            <p:cNvPr id="383" name="Google Shape;383;p39"/>
            <p:cNvSpPr/>
            <p:nvPr/>
          </p:nvSpPr>
          <p:spPr>
            <a:xfrm>
              <a:off x="506896" y="2228732"/>
              <a:ext cx="750876" cy="2122552"/>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9"/>
            <p:cNvSpPr txBox="1"/>
            <p:nvPr/>
          </p:nvSpPr>
          <p:spPr>
            <a:xfrm>
              <a:off x="543551" y="2265387"/>
              <a:ext cx="677566" cy="2049242"/>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722154" y="2766218"/>
            <a:ext cx="5473148"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E4E79"/>
              </a:buClr>
              <a:buSzPct val="100000"/>
              <a:buFont typeface="Calibri"/>
              <a:buNone/>
            </a:pPr>
            <a:r>
              <a:rPr lang="en-IE" sz="8900" b="1" i="1" dirty="0">
                <a:solidFill>
                  <a:srgbClr val="1E4E79"/>
                </a:solidFill>
                <a:latin typeface="Calibri"/>
                <a:ea typeface="Calibri"/>
                <a:cs typeface="Calibri"/>
                <a:sym typeface="Calibri"/>
              </a:rPr>
              <a:t>UNESCO</a:t>
            </a:r>
            <a:r>
              <a:rPr lang="en-IE" sz="4400" b="1" dirty="0">
                <a:solidFill>
                  <a:srgbClr val="385623"/>
                </a:solidFill>
                <a:latin typeface="Calibri"/>
                <a:ea typeface="Calibri"/>
                <a:cs typeface="Calibri"/>
                <a:sym typeface="Calibri"/>
              </a:rPr>
              <a:t/>
            </a:r>
            <a:br>
              <a:rPr lang="en-IE" sz="4400" b="1" dirty="0">
                <a:solidFill>
                  <a:srgbClr val="385623"/>
                </a:solidFill>
                <a:latin typeface="Calibri"/>
                <a:ea typeface="Calibri"/>
                <a:cs typeface="Calibri"/>
                <a:sym typeface="Calibri"/>
              </a:rPr>
            </a:br>
            <a:r>
              <a:rPr lang="en-IE" sz="4400" b="1" dirty="0">
                <a:solidFill>
                  <a:srgbClr val="385623"/>
                </a:solidFill>
                <a:latin typeface="Calibri"/>
                <a:ea typeface="Calibri"/>
                <a:cs typeface="Calibri"/>
                <a:sym typeface="Calibri"/>
              </a:rPr>
              <a:t/>
            </a:r>
            <a:br>
              <a:rPr lang="en-IE" sz="4400" b="1" dirty="0">
                <a:solidFill>
                  <a:srgbClr val="385623"/>
                </a:solidFill>
                <a:latin typeface="Calibri"/>
                <a:ea typeface="Calibri"/>
                <a:cs typeface="Calibri"/>
                <a:sym typeface="Calibri"/>
              </a:rPr>
            </a:br>
            <a:r>
              <a:rPr lang="en-IE" sz="4400" b="1" dirty="0">
                <a:latin typeface="Calibri"/>
                <a:ea typeface="Calibri"/>
                <a:cs typeface="Calibri"/>
                <a:sym typeface="Calibri"/>
              </a:rPr>
              <a:t> Reimagining our Futures Together</a:t>
            </a:r>
            <a:br>
              <a:rPr lang="en-IE" sz="4400" b="1" dirty="0">
                <a:latin typeface="Calibri"/>
                <a:ea typeface="Calibri"/>
                <a:cs typeface="Calibri"/>
                <a:sym typeface="Calibri"/>
              </a:rPr>
            </a:br>
            <a:r>
              <a:rPr lang="en-IE" b="1" dirty="0">
                <a:latin typeface="Calibri"/>
                <a:ea typeface="Calibri"/>
                <a:cs typeface="Calibri"/>
                <a:sym typeface="Calibri"/>
              </a:rPr>
              <a:t/>
            </a:r>
            <a:br>
              <a:rPr lang="en-IE" b="1" dirty="0">
                <a:latin typeface="Calibri"/>
                <a:ea typeface="Calibri"/>
                <a:cs typeface="Calibri"/>
                <a:sym typeface="Calibri"/>
              </a:rPr>
            </a:br>
            <a:r>
              <a:rPr lang="en-IE" b="1" dirty="0">
                <a:latin typeface="Calibri"/>
                <a:ea typeface="Calibri"/>
                <a:cs typeface="Calibri"/>
                <a:sym typeface="Calibri"/>
              </a:rPr>
              <a:t>A new social </a:t>
            </a:r>
            <a:r>
              <a:rPr lang="en-IE" sz="4400" b="1" dirty="0">
                <a:latin typeface="Calibri"/>
                <a:ea typeface="Calibri"/>
                <a:cs typeface="Calibri"/>
                <a:sym typeface="Calibri"/>
              </a:rPr>
              <a:t>contract for education</a:t>
            </a:r>
            <a:r>
              <a:rPr lang="en-IE" sz="4400" dirty="0">
                <a:latin typeface="Calibri"/>
                <a:ea typeface="Calibri"/>
                <a:cs typeface="Calibri"/>
                <a:sym typeface="Calibri"/>
              </a:rPr>
              <a:t> (2021) </a:t>
            </a:r>
            <a:endParaRPr lang="en-IE" dirty="0">
              <a:solidFill>
                <a:srgbClr val="385623"/>
              </a:solidFill>
            </a:endParaRPr>
          </a:p>
        </p:txBody>
      </p:sp>
      <p:pic>
        <p:nvPicPr>
          <p:cNvPr id="390" name="Google Shape;390;p40"/>
          <p:cNvPicPr preferRelativeResize="0"/>
          <p:nvPr/>
        </p:nvPicPr>
        <p:blipFill>
          <a:blip r:embed="rId3"/>
          <a:srcRect/>
          <a:stretch/>
        </p:blipFill>
        <p:spPr>
          <a:xfrm>
            <a:off x="7145258" y="-33144"/>
            <a:ext cx="4901460" cy="69242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body" idx="1"/>
          </p:nvPr>
        </p:nvSpPr>
        <p:spPr>
          <a:xfrm>
            <a:off x="0" y="1391554"/>
            <a:ext cx="5211418"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107000"/>
              </a:lnSpc>
              <a:spcBef>
                <a:spcPts val="0"/>
              </a:spcBef>
              <a:spcAft>
                <a:spcPts val="0"/>
              </a:spcAft>
              <a:buClr>
                <a:schemeClr val="dk1"/>
              </a:buClr>
              <a:buSzPct val="100000"/>
              <a:buChar char="•"/>
            </a:pPr>
            <a:r>
              <a:rPr lang="en-IE" sz="2600" dirty="0">
                <a:solidFill>
                  <a:schemeClr val="tx1"/>
                </a:solidFill>
                <a:latin typeface="Calibri"/>
                <a:ea typeface="Calibri"/>
                <a:cs typeface="Calibri"/>
                <a:sym typeface="Calibri"/>
              </a:rPr>
              <a:t>“</a:t>
            </a:r>
            <a:r>
              <a:rPr lang="en-IE" sz="2600" dirty="0">
                <a:solidFill>
                  <a:schemeClr val="tx1"/>
                </a:solidFill>
              </a:rPr>
              <a:t>T</a:t>
            </a:r>
            <a:r>
              <a:rPr lang="en-IE" sz="2600" dirty="0">
                <a:solidFill>
                  <a:schemeClr val="tx1"/>
                </a:solidFill>
                <a:latin typeface="Calibri"/>
                <a:ea typeface="Calibri"/>
                <a:cs typeface="Calibri"/>
                <a:sym typeface="Calibri"/>
              </a:rPr>
              <a:t>o shape peaceful, just, and sustainable futures, education itself must be transformed.”</a:t>
            </a:r>
            <a:endParaRPr lang="en-IE" dirty="0">
              <a:solidFill>
                <a:schemeClr val="tx1"/>
              </a:solidFill>
            </a:endParaRPr>
          </a:p>
          <a:p>
            <a:pPr marL="228600" lvl="0" indent="-228600" algn="ctr" rtl="0">
              <a:lnSpc>
                <a:spcPct val="107000"/>
              </a:lnSpc>
              <a:spcBef>
                <a:spcPts val="1800"/>
              </a:spcBef>
              <a:spcAft>
                <a:spcPts val="0"/>
              </a:spcAft>
              <a:buClr>
                <a:schemeClr val="dk1"/>
              </a:buClr>
              <a:buSzPct val="100000"/>
              <a:buChar char="•"/>
            </a:pPr>
            <a:r>
              <a:rPr lang="en-IE" sz="2600" i="1" dirty="0">
                <a:solidFill>
                  <a:schemeClr val="tx1"/>
                </a:solidFill>
                <a:latin typeface="Calibri"/>
                <a:ea typeface="Calibri"/>
                <a:cs typeface="Calibri"/>
                <a:sym typeface="Calibri"/>
              </a:rPr>
              <a:t>Conclusion: </a:t>
            </a:r>
            <a:r>
              <a:rPr lang="en-IE" sz="2600" dirty="0">
                <a:solidFill>
                  <a:schemeClr val="tx1"/>
                </a:solidFill>
                <a:latin typeface="Calibri"/>
                <a:ea typeface="Calibri"/>
                <a:cs typeface="Calibri"/>
                <a:sym typeface="Calibri"/>
              </a:rPr>
              <a:t>“Forging a new social contract for education is a critical step towards reimagining our futures together.”</a:t>
            </a:r>
            <a:endParaRPr lang="en-IE" dirty="0">
              <a:solidFill>
                <a:schemeClr val="tx1"/>
              </a:solidFill>
            </a:endParaRPr>
          </a:p>
          <a:p>
            <a:pPr marL="228600" lvl="0" indent="-228600" algn="ctr" rtl="0">
              <a:lnSpc>
                <a:spcPct val="107000"/>
              </a:lnSpc>
              <a:spcBef>
                <a:spcPts val="1800"/>
              </a:spcBef>
              <a:spcAft>
                <a:spcPts val="0"/>
              </a:spcAft>
              <a:buClr>
                <a:schemeClr val="dk1"/>
              </a:buClr>
              <a:buSzPct val="100000"/>
              <a:buChar char="•"/>
            </a:pPr>
            <a:r>
              <a:rPr lang="en-IE" sz="2600" dirty="0">
                <a:solidFill>
                  <a:schemeClr val="tx1"/>
                </a:solidFill>
                <a:latin typeface="Calibri"/>
                <a:ea typeface="Calibri"/>
                <a:cs typeface="Calibri"/>
                <a:sym typeface="Calibri"/>
              </a:rPr>
              <a:t>“</a:t>
            </a:r>
            <a:r>
              <a:rPr lang="en-IE" sz="2600" dirty="0">
                <a:solidFill>
                  <a:schemeClr val="tx1"/>
                </a:solidFill>
              </a:rPr>
              <a:t>R</a:t>
            </a:r>
            <a:r>
              <a:rPr lang="en-IE" sz="2600" dirty="0">
                <a:solidFill>
                  <a:schemeClr val="tx1"/>
                </a:solidFill>
                <a:latin typeface="Calibri"/>
                <a:ea typeface="Calibri"/>
                <a:cs typeface="Calibri"/>
                <a:sym typeface="Calibri"/>
              </a:rPr>
              <a:t>eimagining means working together to create futures that are shared and interdependent.”</a:t>
            </a:r>
            <a:endParaRPr lang="en-IE" dirty="0">
              <a:solidFill>
                <a:schemeClr val="tx1"/>
              </a:solidFill>
            </a:endParaRPr>
          </a:p>
          <a:p>
            <a:pPr marL="228600" lvl="0" indent="-64135" algn="l" rtl="0">
              <a:lnSpc>
                <a:spcPct val="90000"/>
              </a:lnSpc>
              <a:spcBef>
                <a:spcPts val="1800"/>
              </a:spcBef>
              <a:spcAft>
                <a:spcPts val="0"/>
              </a:spcAft>
              <a:buClr>
                <a:schemeClr val="dk1"/>
              </a:buClr>
              <a:buSzPct val="100000"/>
              <a:buNone/>
            </a:pPr>
            <a:endParaRPr dirty="0"/>
          </a:p>
        </p:txBody>
      </p:sp>
      <p:pic>
        <p:nvPicPr>
          <p:cNvPr id="396" name="Google Shape;396;p41"/>
          <p:cNvPicPr preferRelativeResize="0"/>
          <p:nvPr/>
        </p:nvPicPr>
        <p:blipFill>
          <a:blip r:embed="rId3"/>
          <a:srcRect/>
          <a:stretch/>
        </p:blipFill>
        <p:spPr>
          <a:xfrm>
            <a:off x="5334000" y="0"/>
            <a:ext cx="6858000"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37152" y="512997"/>
            <a:ext cx="10717696" cy="115090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s-PE" sz="5300" b="1" i="1" dirty="0">
                <a:solidFill>
                  <a:srgbClr val="385623"/>
                </a:solidFill>
              </a:rPr>
              <a:t>THE PACT: WHAT IT IS AND </a:t>
            </a:r>
            <a:br>
              <a:rPr lang="es-PE" sz="5300" b="1" i="1" dirty="0">
                <a:solidFill>
                  <a:srgbClr val="385623"/>
                </a:solidFill>
              </a:rPr>
            </a:br>
            <a:r>
              <a:rPr lang="es-PE" sz="5300" b="1" i="1" dirty="0">
                <a:solidFill>
                  <a:srgbClr val="385623"/>
                </a:solidFill>
              </a:rPr>
              <a:t>WHAT IT IS NOT</a:t>
            </a:r>
            <a:endParaRPr i="1" dirty="0"/>
          </a:p>
        </p:txBody>
      </p:sp>
      <p:sp>
        <p:nvSpPr>
          <p:cNvPr id="100" name="Google Shape;100;p15"/>
          <p:cNvSpPr txBox="1">
            <a:spLocks noGrp="1"/>
          </p:cNvSpPr>
          <p:nvPr>
            <p:ph type="body" idx="1"/>
          </p:nvPr>
        </p:nvSpPr>
        <p:spPr>
          <a:xfrm>
            <a:off x="474200" y="1859386"/>
            <a:ext cx="2864423" cy="4351338"/>
          </a:xfrm>
          <a:prstGeom prst="rect">
            <a:avLst/>
          </a:prstGeom>
          <a:noFill/>
          <a:ln>
            <a:noFill/>
          </a:ln>
        </p:spPr>
        <p:txBody>
          <a:bodyPr spcFirstLastPara="1" wrap="square" lIns="91425" tIns="45700" rIns="91425" bIns="45700" anchor="t" anchorCtr="0">
            <a:noAutofit/>
          </a:bodyPr>
          <a:lstStyle/>
          <a:p>
            <a:pPr marL="228600" lvl="0" indent="-228600" algn="ctr">
              <a:lnSpc>
                <a:spcPct val="107000"/>
              </a:lnSpc>
              <a:spcBef>
                <a:spcPts val="0"/>
              </a:spcBef>
              <a:buSzPts val="2000"/>
            </a:pPr>
            <a:r>
              <a:rPr lang="en-IE" sz="2000" dirty="0"/>
              <a:t>The Pope does </a:t>
            </a:r>
            <a:r>
              <a:rPr lang="en-IE" sz="2400" b="1" dirty="0"/>
              <a:t>NOT</a:t>
            </a:r>
            <a:r>
              <a:rPr lang="en-IE" sz="2000" b="1" dirty="0"/>
              <a:t> </a:t>
            </a:r>
            <a:r>
              <a:rPr lang="en-IE" sz="2000" dirty="0"/>
              <a:t>does not suggest educational initiatives, nor does he invite us to develop a new programme.                     He focuses on a pact or, as he puts it, on an </a:t>
            </a:r>
            <a:r>
              <a:rPr lang="en-IE" sz="2000" b="1" dirty="0"/>
              <a:t>EDUCATIONAL ALLIANCE.</a:t>
            </a:r>
          </a:p>
          <a:p>
            <a:pPr marL="228600" lvl="0" indent="-228600" algn="ctr">
              <a:lnSpc>
                <a:spcPct val="107000"/>
              </a:lnSpc>
              <a:spcBef>
                <a:spcPts val="0"/>
              </a:spcBef>
              <a:buSzPts val="2000"/>
            </a:pPr>
            <a:endParaRPr lang="en-IE" sz="2000" dirty="0"/>
          </a:p>
          <a:p>
            <a:pPr marL="228600" lvl="0" indent="-228600" algn="ctr">
              <a:lnSpc>
                <a:spcPct val="107000"/>
              </a:lnSpc>
              <a:spcBef>
                <a:spcPts val="0"/>
              </a:spcBef>
              <a:buSzPts val="2000"/>
            </a:pPr>
            <a:r>
              <a:rPr lang="en-IE" sz="2000" dirty="0"/>
              <a:t>What a pact </a:t>
            </a:r>
            <a:r>
              <a:rPr lang="en-IE" sz="2400" b="1" dirty="0"/>
              <a:t>IS</a:t>
            </a:r>
            <a:r>
              <a:rPr lang="en-IE" sz="2000" b="1" dirty="0"/>
              <a:t> </a:t>
            </a:r>
            <a:r>
              <a:rPr lang="en-IE" sz="2000" dirty="0"/>
              <a:t>(IL)</a:t>
            </a:r>
          </a:p>
        </p:txBody>
      </p:sp>
      <p:cxnSp>
        <p:nvCxnSpPr>
          <p:cNvPr id="101" name="Google Shape;101;p15"/>
          <p:cNvCxnSpPr/>
          <p:nvPr/>
        </p:nvCxnSpPr>
        <p:spPr>
          <a:xfrm rot="10800000" flipH="1">
            <a:off x="2879553" y="3969740"/>
            <a:ext cx="1404206" cy="1404731"/>
          </a:xfrm>
          <a:prstGeom prst="straightConnector1">
            <a:avLst/>
          </a:prstGeom>
          <a:noFill/>
          <a:ln w="69850" cap="flat" cmpd="sng">
            <a:solidFill>
              <a:srgbClr val="548135"/>
            </a:solidFill>
            <a:prstDash val="solid"/>
            <a:miter lim="800000"/>
            <a:headEnd type="none" w="sm" len="sm"/>
            <a:tailEnd type="triangle" w="med" len="med"/>
          </a:ln>
        </p:spPr>
      </p:cxnSp>
      <p:sp>
        <p:nvSpPr>
          <p:cNvPr id="102" name="Google Shape;102;p15"/>
          <p:cNvSpPr txBox="1"/>
          <p:nvPr/>
        </p:nvSpPr>
        <p:spPr>
          <a:xfrm>
            <a:off x="3581656" y="1615836"/>
            <a:ext cx="8071883" cy="2893059"/>
          </a:xfrm>
          <a:prstGeom prst="rect">
            <a:avLst/>
          </a:prstGeom>
          <a:noFill/>
          <a:ln>
            <a:noFill/>
          </a:ln>
        </p:spPr>
        <p:txBody>
          <a:bodyPr spcFirstLastPara="1" wrap="square" lIns="91425" tIns="45700" rIns="91425" bIns="45700" anchor="t" anchorCtr="0">
            <a:spAutoFit/>
          </a:bodyPr>
          <a:lstStyle/>
          <a:p>
            <a:pPr marL="719455" marR="362585" lvl="0" indent="467994" algn="ctr">
              <a:lnSpc>
                <a:spcPct val="130000"/>
              </a:lnSpc>
            </a:pPr>
            <a:r>
              <a:rPr lang="es-PE" sz="2000" b="0" i="1" u="none" strike="noStrike" cap="none" dirty="0">
                <a:solidFill>
                  <a:schemeClr val="dk1"/>
                </a:solidFill>
                <a:latin typeface="Calibri"/>
                <a:ea typeface="Calibri"/>
                <a:cs typeface="Calibri"/>
                <a:sym typeface="Calibri"/>
              </a:rPr>
              <a:t>“</a:t>
            </a:r>
            <a:r>
              <a:rPr lang="en-US" sz="2000" i="1" dirty="0">
                <a:solidFill>
                  <a:schemeClr val="dk1"/>
                </a:solidFill>
                <a:latin typeface="Calibri"/>
                <a:ea typeface="Calibri"/>
                <a:cs typeface="Calibri"/>
                <a:sym typeface="Calibri"/>
              </a:rPr>
              <a:t>For there to be a compact, in fact, there must be two or more people who choose to commit to a common cause.                        A compact implies choosing to put our strengths at </a:t>
            </a:r>
          </a:p>
          <a:p>
            <a:pPr marL="719455" marR="362585" lvl="0" indent="467994" algn="ctr">
              <a:lnSpc>
                <a:spcPct val="130000"/>
              </a:lnSpc>
            </a:pPr>
            <a:r>
              <a:rPr lang="en-US" sz="2000" i="1" dirty="0">
                <a:solidFill>
                  <a:schemeClr val="dk1"/>
                </a:solidFill>
                <a:latin typeface="Calibri"/>
                <a:ea typeface="Calibri"/>
                <a:cs typeface="Calibri"/>
                <a:sym typeface="Calibri"/>
              </a:rPr>
              <a:t>the service of the same project, albeit maintaining our mutual differences. A compact implies the ability to see others who are different from us as our travelling companions,                          and not as a threat to our identity</a:t>
            </a:r>
            <a:r>
              <a:rPr lang="es-PE" sz="2000" b="0" i="1" u="none" strike="noStrike" cap="none" dirty="0">
                <a:solidFill>
                  <a:schemeClr val="dk1"/>
                </a:solidFill>
                <a:latin typeface="Calibri"/>
                <a:ea typeface="Calibri"/>
                <a:cs typeface="Calibri"/>
                <a:sym typeface="Calibri"/>
              </a:rPr>
              <a:t>” </a:t>
            </a:r>
            <a:endParaRPr sz="2000" b="0" i="1" u="none" strike="noStrike" cap="none" dirty="0">
              <a:solidFill>
                <a:schemeClr val="dk1"/>
              </a:solidFill>
              <a:latin typeface="Calibri"/>
              <a:ea typeface="Calibri"/>
              <a:cs typeface="Calibri"/>
              <a:sym typeface="Calibri"/>
            </a:endParaRPr>
          </a:p>
        </p:txBody>
      </p:sp>
      <p:pic>
        <p:nvPicPr>
          <p:cNvPr id="103" name="Google Shape;103;p15"/>
          <p:cNvPicPr preferRelativeResize="0"/>
          <p:nvPr/>
        </p:nvPicPr>
        <p:blipFill rotWithShape="1">
          <a:blip r:embed="rId3">
            <a:alphaModFix/>
          </a:blip>
          <a:srcRect/>
          <a:stretch/>
        </p:blipFill>
        <p:spPr>
          <a:xfrm>
            <a:off x="6096000" y="4493800"/>
            <a:ext cx="3152187" cy="20786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2" name="Google Shape;402;p42"/>
          <p:cNvPicPr preferRelativeResize="0"/>
          <p:nvPr/>
        </p:nvPicPr>
        <p:blipFill rotWithShape="1">
          <a:blip r:embed="rId3">
            <a:alphaModFix/>
          </a:blip>
          <a:srcRect/>
          <a:stretch/>
        </p:blipFill>
        <p:spPr>
          <a:xfrm>
            <a:off x="3082835" y="871686"/>
            <a:ext cx="8952411" cy="5611017"/>
          </a:xfrm>
          <a:prstGeom prst="rect">
            <a:avLst/>
          </a:prstGeom>
          <a:noFill/>
          <a:ln>
            <a:noFill/>
          </a:ln>
        </p:spPr>
      </p:pic>
      <p:pic>
        <p:nvPicPr>
          <p:cNvPr id="3" name="Picture 2">
            <a:extLst>
              <a:ext uri="{FF2B5EF4-FFF2-40B4-BE49-F238E27FC236}">
                <a16:creationId xmlns:a16="http://schemas.microsoft.com/office/drawing/2014/main" id="{E428145E-2197-8C48-7ADA-737945429F4A}"/>
              </a:ext>
            </a:extLst>
          </p:cNvPr>
          <p:cNvPicPr>
            <a:picLocks noChangeAspect="1"/>
          </p:cNvPicPr>
          <p:nvPr/>
        </p:nvPicPr>
        <p:blipFill rotWithShape="1">
          <a:blip r:embed="rId4"/>
          <a:srcRect l="6529" r="3984"/>
          <a:stretch/>
        </p:blipFill>
        <p:spPr>
          <a:xfrm>
            <a:off x="0" y="2164080"/>
            <a:ext cx="3072316" cy="19507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3"/>
          <p:cNvSpPr txBox="1">
            <a:spLocks noGrp="1"/>
          </p:cNvSpPr>
          <p:nvPr>
            <p:ph type="title"/>
          </p:nvPr>
        </p:nvSpPr>
        <p:spPr>
          <a:xfrm>
            <a:off x="746760" y="81597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IE" sz="4400" b="1" i="1" dirty="0">
                <a:latin typeface="Calibri"/>
                <a:ea typeface="Calibri"/>
                <a:cs typeface="Calibri"/>
                <a:sym typeface="Calibri"/>
              </a:rPr>
              <a:t>1. Fundamental Principles</a:t>
            </a:r>
            <a:r>
              <a:rPr lang="es-PE" sz="4400" dirty="0">
                <a:latin typeface="Calibri"/>
                <a:ea typeface="Calibri"/>
                <a:cs typeface="Calibri"/>
                <a:sym typeface="Calibri"/>
              </a:rPr>
              <a:t/>
            </a:r>
            <a:br>
              <a:rPr lang="es-PE" sz="4400" dirty="0">
                <a:latin typeface="Calibri"/>
                <a:ea typeface="Calibri"/>
                <a:cs typeface="Calibri"/>
                <a:sym typeface="Calibri"/>
              </a:rPr>
            </a:br>
            <a:r>
              <a:rPr lang="es-PE" sz="4400" dirty="0">
                <a:latin typeface="Calibri"/>
                <a:ea typeface="Calibri"/>
                <a:cs typeface="Calibri"/>
                <a:sym typeface="Calibri"/>
              </a:rPr>
              <a:t/>
            </a:r>
            <a:br>
              <a:rPr lang="es-PE" sz="4400" dirty="0">
                <a:latin typeface="Calibri"/>
                <a:ea typeface="Calibri"/>
                <a:cs typeface="Calibri"/>
                <a:sym typeface="Calibri"/>
              </a:rPr>
            </a:br>
            <a:endParaRPr dirty="0"/>
          </a:p>
        </p:txBody>
      </p:sp>
      <p:grpSp>
        <p:nvGrpSpPr>
          <p:cNvPr id="408" name="Google Shape;408;p43"/>
          <p:cNvGrpSpPr/>
          <p:nvPr/>
        </p:nvGrpSpPr>
        <p:grpSpPr>
          <a:xfrm>
            <a:off x="747064" y="2141590"/>
            <a:ext cx="9258022" cy="4351231"/>
            <a:chOff x="304" y="53"/>
            <a:chExt cx="9258022" cy="4351231"/>
          </a:xfrm>
        </p:grpSpPr>
        <p:sp>
          <p:nvSpPr>
            <p:cNvPr id="409" name="Google Shape;409;p43"/>
            <p:cNvSpPr/>
            <p:nvPr/>
          </p:nvSpPr>
          <p:spPr>
            <a:xfrm rot="5400000">
              <a:off x="4446348" y="-2893830"/>
              <a:ext cx="1698041" cy="7910318"/>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3"/>
            <p:cNvSpPr txBox="1"/>
            <p:nvPr/>
          </p:nvSpPr>
          <p:spPr>
            <a:xfrm>
              <a:off x="1340210" y="295200"/>
              <a:ext cx="7827426" cy="1532257"/>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n-GB" sz="3300" b="0" i="0" u="none" strike="noStrike" cap="none" dirty="0">
                  <a:solidFill>
                    <a:schemeClr val="dk1"/>
                  </a:solidFill>
                  <a:latin typeface="Calibri"/>
                  <a:ea typeface="Calibri"/>
                  <a:cs typeface="Calibri"/>
                  <a:sym typeface="Calibri"/>
                </a:rPr>
                <a:t>Guarantee the right to life-long, quality education for all</a:t>
              </a:r>
              <a:endParaRPr sz="3300" b="0" i="0" u="none" strike="noStrike" cap="none" dirty="0">
                <a:solidFill>
                  <a:schemeClr val="dk1"/>
                </a:solidFill>
                <a:latin typeface="Calibri"/>
                <a:ea typeface="Calibri"/>
                <a:cs typeface="Calibri"/>
                <a:sym typeface="Calibri"/>
              </a:endParaRPr>
            </a:p>
          </p:txBody>
        </p:sp>
        <p:sp>
          <p:nvSpPr>
            <p:cNvPr id="411" name="Google Shape;411;p43"/>
            <p:cNvSpPr/>
            <p:nvPr/>
          </p:nvSpPr>
          <p:spPr>
            <a:xfrm>
              <a:off x="304" y="53"/>
              <a:ext cx="1339906" cy="2122552"/>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3"/>
            <p:cNvSpPr txBox="1"/>
            <p:nvPr/>
          </p:nvSpPr>
          <p:spPr>
            <a:xfrm>
              <a:off x="65713" y="65462"/>
              <a:ext cx="1209088" cy="1991734"/>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s-PE" sz="6500">
                  <a:solidFill>
                    <a:schemeClr val="lt1"/>
                  </a:solidFill>
                  <a:latin typeface="Calibri"/>
                  <a:ea typeface="Calibri"/>
                  <a:cs typeface="Calibri"/>
                  <a:sym typeface="Calibri"/>
                </a:rPr>
                <a:t>a.</a:t>
              </a:r>
              <a:endParaRPr/>
            </a:p>
          </p:txBody>
        </p:sp>
        <p:sp>
          <p:nvSpPr>
            <p:cNvPr id="413" name="Google Shape;413;p43"/>
            <p:cNvSpPr/>
            <p:nvPr/>
          </p:nvSpPr>
          <p:spPr>
            <a:xfrm rot="5400000">
              <a:off x="4499854" y="-619442"/>
              <a:ext cx="1698041" cy="7818903"/>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3"/>
            <p:cNvSpPr txBox="1"/>
            <p:nvPr/>
          </p:nvSpPr>
          <p:spPr>
            <a:xfrm>
              <a:off x="1439423" y="2523881"/>
              <a:ext cx="7736011" cy="1532257"/>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n-GB" sz="3300" b="0" i="0" u="none" strike="noStrike" cap="none" dirty="0">
                  <a:solidFill>
                    <a:schemeClr val="dk1"/>
                  </a:solidFill>
                  <a:latin typeface="Calibri"/>
                  <a:ea typeface="Calibri"/>
                  <a:cs typeface="Calibri"/>
                  <a:sym typeface="Calibri"/>
                </a:rPr>
                <a:t>Highlight education as a public and common good</a:t>
              </a:r>
              <a:endParaRPr sz="3300" b="0" i="0" u="none" strike="noStrike" cap="none" dirty="0">
                <a:solidFill>
                  <a:schemeClr val="dk1"/>
                </a:solidFill>
                <a:latin typeface="Calibri"/>
                <a:ea typeface="Calibri"/>
                <a:cs typeface="Calibri"/>
                <a:sym typeface="Calibri"/>
              </a:endParaRPr>
            </a:p>
          </p:txBody>
        </p:sp>
        <p:sp>
          <p:nvSpPr>
            <p:cNvPr id="415" name="Google Shape;415;p43"/>
            <p:cNvSpPr/>
            <p:nvPr/>
          </p:nvSpPr>
          <p:spPr>
            <a:xfrm>
              <a:off x="304" y="2228732"/>
              <a:ext cx="1439119" cy="2122552"/>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3"/>
            <p:cNvSpPr txBox="1"/>
            <p:nvPr/>
          </p:nvSpPr>
          <p:spPr>
            <a:xfrm>
              <a:off x="70556" y="2298984"/>
              <a:ext cx="1298615" cy="1982048"/>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s-PE" sz="6500">
                  <a:solidFill>
                    <a:schemeClr val="lt1"/>
                  </a:solidFill>
                  <a:latin typeface="Calibri"/>
                  <a:ea typeface="Calibri"/>
                  <a:cs typeface="Calibri"/>
                  <a:sym typeface="Calibri"/>
                </a:rPr>
                <a:t>b.</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4"/>
          <p:cNvSpPr txBox="1">
            <a:spLocks noGrp="1"/>
          </p:cNvSpPr>
          <p:nvPr>
            <p:ph type="title"/>
          </p:nvPr>
        </p:nvSpPr>
        <p:spPr>
          <a:xfrm>
            <a:off x="838200" y="289933"/>
            <a:ext cx="10515600" cy="10992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s-PE" sz="5400" b="1" i="1"/>
              <a:t> </a:t>
            </a:r>
            <a:endParaRPr/>
          </a:p>
        </p:txBody>
      </p:sp>
      <p:grpSp>
        <p:nvGrpSpPr>
          <p:cNvPr id="422" name="Google Shape;422;p44"/>
          <p:cNvGrpSpPr/>
          <p:nvPr/>
        </p:nvGrpSpPr>
        <p:grpSpPr>
          <a:xfrm>
            <a:off x="615638" y="1253580"/>
            <a:ext cx="11288717" cy="2708603"/>
            <a:chOff x="310837" y="215"/>
            <a:chExt cx="11288718" cy="2708603"/>
          </a:xfrm>
        </p:grpSpPr>
        <p:sp>
          <p:nvSpPr>
            <p:cNvPr id="423" name="Google Shape;423;p44"/>
            <p:cNvSpPr/>
            <p:nvPr/>
          </p:nvSpPr>
          <p:spPr>
            <a:xfrm rot="5400000">
              <a:off x="4625104" y="-3483389"/>
              <a:ext cx="622231" cy="7744998"/>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4"/>
            <p:cNvSpPr txBox="1"/>
            <p:nvPr/>
          </p:nvSpPr>
          <p:spPr>
            <a:xfrm>
              <a:off x="1063722" y="108368"/>
              <a:ext cx="7396230" cy="561481"/>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n-IE" sz="2800" b="0" i="0" u="none" strike="noStrike" cap="none" dirty="0">
                  <a:solidFill>
                    <a:schemeClr val="dk1"/>
                  </a:solidFill>
                  <a:latin typeface="Calibri"/>
                  <a:ea typeface="Calibri"/>
                  <a:cs typeface="Calibri"/>
                  <a:sym typeface="Calibri"/>
                </a:rPr>
                <a:t>Pedagogy based on collaboration and solidarity</a:t>
              </a:r>
            </a:p>
          </p:txBody>
        </p:sp>
        <p:sp>
          <p:nvSpPr>
            <p:cNvPr id="425" name="Google Shape;425;p44"/>
            <p:cNvSpPr/>
            <p:nvPr/>
          </p:nvSpPr>
          <p:spPr>
            <a:xfrm flipH="1">
              <a:off x="310837" y="215"/>
              <a:ext cx="752884" cy="777789"/>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4"/>
            <p:cNvSpPr txBox="1"/>
            <p:nvPr/>
          </p:nvSpPr>
          <p:spPr>
            <a:xfrm>
              <a:off x="347590" y="36968"/>
              <a:ext cx="679378" cy="704283"/>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427" name="Google Shape;427;p44"/>
            <p:cNvSpPr/>
            <p:nvPr/>
          </p:nvSpPr>
          <p:spPr>
            <a:xfrm rot="5400000">
              <a:off x="5760574" y="-3750040"/>
              <a:ext cx="622231" cy="9911657"/>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txBox="1"/>
            <p:nvPr/>
          </p:nvSpPr>
          <p:spPr>
            <a:xfrm>
              <a:off x="1115862" y="925047"/>
              <a:ext cx="9881282" cy="561481"/>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n-IE" sz="2800" b="0" i="0" u="none" strike="noStrike" cap="none" dirty="0">
                  <a:solidFill>
                    <a:schemeClr val="dk1"/>
                  </a:solidFill>
                  <a:latin typeface="Calibri"/>
                  <a:ea typeface="Calibri"/>
                  <a:cs typeface="Calibri"/>
                  <a:sym typeface="Calibri"/>
                </a:rPr>
                <a:t>Learning that is ecological, intercultural and interdisciplinary</a:t>
              </a:r>
              <a:endParaRPr lang="en-IE" sz="1600" b="0" i="0" u="none" strike="noStrike" cap="none" dirty="0">
                <a:solidFill>
                  <a:schemeClr val="dk1"/>
                </a:solidFill>
                <a:latin typeface="Calibri"/>
                <a:ea typeface="Calibri"/>
                <a:cs typeface="Calibri"/>
                <a:sym typeface="Calibri"/>
              </a:endParaRPr>
            </a:p>
          </p:txBody>
        </p:sp>
        <p:sp>
          <p:nvSpPr>
            <p:cNvPr id="429" name="Google Shape;429;p44"/>
            <p:cNvSpPr/>
            <p:nvPr/>
          </p:nvSpPr>
          <p:spPr>
            <a:xfrm>
              <a:off x="310837" y="816893"/>
              <a:ext cx="805023" cy="777789"/>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txBox="1"/>
            <p:nvPr/>
          </p:nvSpPr>
          <p:spPr>
            <a:xfrm>
              <a:off x="348806" y="854862"/>
              <a:ext cx="729085" cy="701851"/>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431" name="Google Shape;431;p44"/>
            <p:cNvSpPr/>
            <p:nvPr/>
          </p:nvSpPr>
          <p:spPr>
            <a:xfrm rot="5400000">
              <a:off x="5851809" y="-3162162"/>
              <a:ext cx="930609" cy="10564882"/>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txBox="1"/>
            <p:nvPr/>
          </p:nvSpPr>
          <p:spPr>
            <a:xfrm>
              <a:off x="1034673" y="1700403"/>
              <a:ext cx="10519453" cy="83975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s-PE" sz="16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40"/>
                </a:spcBef>
                <a:spcAft>
                  <a:spcPts val="0"/>
                </a:spcAft>
                <a:buClr>
                  <a:schemeClr val="dk1"/>
                </a:buClr>
                <a:buSzPts val="2800"/>
                <a:buFont typeface="Calibri"/>
                <a:buNone/>
              </a:pPr>
              <a:r>
                <a:rPr lang="en-IE" sz="2800" b="0" i="0" u="none" strike="noStrike" cap="none" dirty="0">
                  <a:solidFill>
                    <a:schemeClr val="dk1"/>
                  </a:solidFill>
                  <a:latin typeface="Calibri"/>
                  <a:ea typeface="Calibri"/>
                  <a:cs typeface="Calibri"/>
                  <a:sym typeface="Calibri"/>
                </a:rPr>
                <a:t>Teachers </a:t>
              </a:r>
              <a:r>
                <a:rPr lang="en-IE" sz="2800" dirty="0">
                  <a:solidFill>
                    <a:schemeClr val="dk1"/>
                  </a:solidFill>
                  <a:latin typeface="Calibri"/>
                  <a:ea typeface="Calibri"/>
                  <a:cs typeface="Calibri"/>
                  <a:sym typeface="Calibri"/>
                </a:rPr>
                <a:t>who are producers of knowledge and agents of social </a:t>
              </a:r>
              <a:r>
                <a:rPr lang="en-IE" sz="2800" b="0" i="0" u="none" strike="noStrike" cap="none" dirty="0">
                  <a:solidFill>
                    <a:schemeClr val="dk1"/>
                  </a:solidFill>
                  <a:latin typeface="Calibri"/>
                  <a:ea typeface="Calibri"/>
                  <a:cs typeface="Calibri"/>
                  <a:sym typeface="Calibri"/>
                </a:rPr>
                <a:t>transformation</a:t>
              </a:r>
              <a:endParaRPr lang="en-IE" dirty="0"/>
            </a:p>
          </p:txBody>
        </p:sp>
        <p:sp>
          <p:nvSpPr>
            <p:cNvPr id="433" name="Google Shape;433;p44"/>
            <p:cNvSpPr/>
            <p:nvPr/>
          </p:nvSpPr>
          <p:spPr>
            <a:xfrm flipH="1">
              <a:off x="310837" y="1633572"/>
              <a:ext cx="723834" cy="1075246"/>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txBox="1"/>
            <p:nvPr/>
          </p:nvSpPr>
          <p:spPr>
            <a:xfrm>
              <a:off x="346172" y="1668907"/>
              <a:ext cx="653164" cy="10045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grpSp>
        <p:nvGrpSpPr>
          <p:cNvPr id="435" name="Google Shape;435;p44"/>
          <p:cNvGrpSpPr/>
          <p:nvPr/>
        </p:nvGrpSpPr>
        <p:grpSpPr>
          <a:xfrm>
            <a:off x="562438" y="3962400"/>
            <a:ext cx="11324760" cy="1905699"/>
            <a:chOff x="55748" y="0"/>
            <a:chExt cx="11324760" cy="1905699"/>
          </a:xfrm>
        </p:grpSpPr>
        <p:sp>
          <p:nvSpPr>
            <p:cNvPr id="436" name="Google Shape;436;p44"/>
            <p:cNvSpPr/>
            <p:nvPr/>
          </p:nvSpPr>
          <p:spPr>
            <a:xfrm rot="5400000">
              <a:off x="5231029" y="-4332605"/>
              <a:ext cx="893368" cy="9698713"/>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txBox="1"/>
            <p:nvPr/>
          </p:nvSpPr>
          <p:spPr>
            <a:xfrm>
              <a:off x="828358" y="113678"/>
              <a:ext cx="8997671" cy="806146"/>
            </a:xfrm>
            <a:prstGeom prst="rect">
              <a:avLst/>
            </a:prstGeom>
            <a:noFill/>
            <a:ln>
              <a:noFill/>
            </a:ln>
          </p:spPr>
          <p:txBody>
            <a:bodyPr spcFirstLastPara="1" wrap="square" lIns="247650" tIns="123825" rIns="247650" bIns="123825"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IE" sz="2800" dirty="0">
                  <a:solidFill>
                    <a:schemeClr val="dk1"/>
                  </a:solidFill>
                  <a:latin typeface="Calibri"/>
                  <a:ea typeface="Calibri"/>
                  <a:cs typeface="Calibri"/>
                  <a:sym typeface="Calibri"/>
                </a:rPr>
                <a:t>Schools that are inclusive, promote fairness and adopt an integral approach</a:t>
              </a:r>
              <a:endParaRPr lang="en-IE" dirty="0"/>
            </a:p>
          </p:txBody>
        </p:sp>
        <p:sp>
          <p:nvSpPr>
            <p:cNvPr id="438" name="Google Shape;438;p44"/>
            <p:cNvSpPr/>
            <p:nvPr/>
          </p:nvSpPr>
          <p:spPr>
            <a:xfrm flipH="1">
              <a:off x="89179" y="0"/>
              <a:ext cx="719389" cy="935246"/>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txBox="1"/>
            <p:nvPr/>
          </p:nvSpPr>
          <p:spPr>
            <a:xfrm>
              <a:off x="124297" y="35118"/>
              <a:ext cx="649153" cy="865010"/>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4</a:t>
              </a:r>
              <a:endParaRPr/>
            </a:p>
          </p:txBody>
        </p:sp>
        <p:sp>
          <p:nvSpPr>
            <p:cNvPr id="440" name="Google Shape;440;p44"/>
            <p:cNvSpPr/>
            <p:nvPr/>
          </p:nvSpPr>
          <p:spPr>
            <a:xfrm rot="5400000">
              <a:off x="5768012" y="-3795898"/>
              <a:ext cx="678155" cy="10546836"/>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4"/>
            <p:cNvSpPr txBox="1"/>
            <p:nvPr/>
          </p:nvSpPr>
          <p:spPr>
            <a:xfrm>
              <a:off x="833672" y="1171547"/>
              <a:ext cx="10513731" cy="611945"/>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n-IE" sz="2800" b="0" i="0" u="none" strike="noStrike" cap="none" dirty="0">
                  <a:solidFill>
                    <a:schemeClr val="dk1"/>
                  </a:solidFill>
                  <a:latin typeface="Calibri"/>
                  <a:ea typeface="Calibri"/>
                  <a:cs typeface="Calibri"/>
                  <a:sym typeface="Calibri"/>
                </a:rPr>
                <a:t>Life-long learning and in all cultural contexts</a:t>
              </a:r>
            </a:p>
          </p:txBody>
        </p:sp>
        <p:sp>
          <p:nvSpPr>
            <p:cNvPr id="442" name="Google Shape;442;p44"/>
            <p:cNvSpPr/>
            <p:nvPr/>
          </p:nvSpPr>
          <p:spPr>
            <a:xfrm>
              <a:off x="55748" y="971157"/>
              <a:ext cx="812636" cy="934542"/>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4"/>
            <p:cNvSpPr txBox="1"/>
            <p:nvPr/>
          </p:nvSpPr>
          <p:spPr>
            <a:xfrm>
              <a:off x="95418" y="1010827"/>
              <a:ext cx="733296" cy="855202"/>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5</a:t>
              </a:r>
              <a:endParaRPr/>
            </a:p>
          </p:txBody>
        </p:sp>
      </p:grpSp>
      <p:sp>
        <p:nvSpPr>
          <p:cNvPr id="444" name="Google Shape;444;p44"/>
          <p:cNvSpPr txBox="1"/>
          <p:nvPr/>
        </p:nvSpPr>
        <p:spPr>
          <a:xfrm>
            <a:off x="838200" y="484539"/>
            <a:ext cx="10515600" cy="9046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en-IE" sz="4000" b="1" i="1" dirty="0">
                <a:solidFill>
                  <a:schemeClr val="dk1"/>
                </a:solidFill>
                <a:latin typeface="Calibri"/>
                <a:ea typeface="Calibri"/>
                <a:cs typeface="Calibri"/>
                <a:sym typeface="Calibri"/>
              </a:rPr>
              <a:t>2. Proposals to renew education:</a:t>
            </a:r>
            <a:endParaRPr lang="en-IE" sz="4000"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5"/>
          <p:cNvSpPr txBox="1">
            <a:spLocks noGrp="1"/>
          </p:cNvSpPr>
          <p:nvPr>
            <p:ph type="title"/>
          </p:nvPr>
        </p:nvSpPr>
        <p:spPr>
          <a:xfrm>
            <a:off x="452656" y="3010342"/>
            <a:ext cx="5450303"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n-GB" sz="4400" b="1" dirty="0">
                <a:solidFill>
                  <a:srgbClr val="385623"/>
                </a:solidFill>
                <a:latin typeface="Calibri"/>
                <a:ea typeface="Calibri"/>
                <a:cs typeface="Calibri"/>
                <a:sym typeface="Calibri"/>
              </a:rPr>
              <a:t>DOCUMENT ON HUMAN FRATERNITY FOR WORLD PEACE AND LIVING TOGETHER</a:t>
            </a:r>
            <a:r>
              <a:rPr lang="es-PE" sz="4400" b="1" dirty="0">
                <a:solidFill>
                  <a:srgbClr val="385623"/>
                </a:solidFill>
                <a:latin typeface="Calibri"/>
                <a:ea typeface="Calibri"/>
                <a:cs typeface="Calibri"/>
                <a:sym typeface="Calibri"/>
              </a:rPr>
              <a:t/>
            </a:r>
            <a:br>
              <a:rPr lang="es-PE" sz="4400" b="1" dirty="0">
                <a:solidFill>
                  <a:srgbClr val="385623"/>
                </a:solidFill>
                <a:latin typeface="Calibri"/>
                <a:ea typeface="Calibri"/>
                <a:cs typeface="Calibri"/>
                <a:sym typeface="Calibri"/>
              </a:rPr>
            </a:br>
            <a:r>
              <a:rPr lang="es-PE" sz="4400" b="1" dirty="0">
                <a:latin typeface="Calibri"/>
                <a:ea typeface="Calibri"/>
                <a:cs typeface="Calibri"/>
                <a:sym typeface="Calibri"/>
              </a:rPr>
              <a:t/>
            </a:r>
            <a:br>
              <a:rPr lang="es-PE" sz="4400" b="1" dirty="0">
                <a:latin typeface="Calibri"/>
                <a:ea typeface="Calibri"/>
                <a:cs typeface="Calibri"/>
                <a:sym typeface="Calibri"/>
              </a:rPr>
            </a:br>
            <a:r>
              <a:rPr lang="es-PE" sz="4000" dirty="0">
                <a:latin typeface="Calibri"/>
                <a:ea typeface="Calibri"/>
                <a:cs typeface="Calibri"/>
                <a:sym typeface="Calibri"/>
              </a:rPr>
              <a:t> (</a:t>
            </a:r>
            <a:r>
              <a:rPr lang="en-IE" sz="4000" dirty="0">
                <a:latin typeface="Calibri"/>
                <a:ea typeface="Calibri"/>
                <a:cs typeface="Calibri"/>
                <a:sym typeface="Calibri"/>
              </a:rPr>
              <a:t>Abu Dhabi, February 2019)</a:t>
            </a:r>
            <a:br>
              <a:rPr lang="en-IE" sz="4000" dirty="0">
                <a:latin typeface="Calibri"/>
                <a:ea typeface="Calibri"/>
                <a:cs typeface="Calibri"/>
                <a:sym typeface="Calibri"/>
              </a:rPr>
            </a:br>
            <a:r>
              <a:rPr lang="en-IE" sz="4000" dirty="0">
                <a:latin typeface="Calibri"/>
                <a:ea typeface="Calibri"/>
                <a:cs typeface="Calibri"/>
                <a:sym typeface="Calibri"/>
              </a:rPr>
              <a:t>Signatories: Francis and  </a:t>
            </a:r>
            <a:r>
              <a:rPr lang="en-IE" sz="4000" dirty="0">
                <a:solidFill>
                  <a:srgbClr val="000000"/>
                </a:solidFill>
                <a:latin typeface="Calibri"/>
                <a:ea typeface="Calibri"/>
                <a:cs typeface="Calibri"/>
                <a:sym typeface="Calibri"/>
              </a:rPr>
              <a:t>Al-Azhar al-Sharif</a:t>
            </a:r>
            <a:r>
              <a:rPr lang="es-PE" sz="4400" dirty="0">
                <a:latin typeface="Calibri"/>
                <a:ea typeface="Calibri"/>
                <a:cs typeface="Calibri"/>
                <a:sym typeface="Calibri"/>
              </a:rPr>
              <a:t/>
            </a:r>
            <a:br>
              <a:rPr lang="es-PE" sz="4400" dirty="0">
                <a:latin typeface="Calibri"/>
                <a:ea typeface="Calibri"/>
                <a:cs typeface="Calibri"/>
                <a:sym typeface="Calibri"/>
              </a:rPr>
            </a:br>
            <a:endParaRPr dirty="0"/>
          </a:p>
        </p:txBody>
      </p:sp>
      <p:pic>
        <p:nvPicPr>
          <p:cNvPr id="450" name="Google Shape;450;p45"/>
          <p:cNvPicPr preferRelativeResize="0"/>
          <p:nvPr/>
        </p:nvPicPr>
        <p:blipFill rotWithShape="1">
          <a:blip r:embed="rId3">
            <a:alphaModFix/>
          </a:blip>
          <a:srcRect l="14067" r="19831"/>
          <a:stretch/>
        </p:blipFill>
        <p:spPr>
          <a:xfrm>
            <a:off x="6096000" y="987464"/>
            <a:ext cx="5738225" cy="48830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6"/>
          <p:cNvSpPr txBox="1">
            <a:spLocks noGrp="1"/>
          </p:cNvSpPr>
          <p:nvPr>
            <p:ph type="body" idx="1"/>
          </p:nvPr>
        </p:nvSpPr>
        <p:spPr>
          <a:xfrm>
            <a:off x="505239" y="367886"/>
            <a:ext cx="11181521" cy="4351338"/>
          </a:xfrm>
          <a:prstGeom prst="rect">
            <a:avLst/>
          </a:prstGeom>
          <a:noFill/>
          <a:ln>
            <a:noFill/>
          </a:ln>
        </p:spPr>
        <p:txBody>
          <a:bodyPr spcFirstLastPara="1" wrap="square" lIns="91425" tIns="45700" rIns="91425" bIns="45700" anchor="t" anchorCtr="0">
            <a:normAutofit/>
          </a:bodyPr>
          <a:lstStyle/>
          <a:p>
            <a:pPr marL="0" lvl="0" indent="0" algn="ctr" rtl="0">
              <a:lnSpc>
                <a:spcPct val="107000"/>
              </a:lnSpc>
              <a:spcBef>
                <a:spcPts val="0"/>
              </a:spcBef>
              <a:spcAft>
                <a:spcPts val="0"/>
              </a:spcAft>
              <a:buClr>
                <a:srgbClr val="000000"/>
              </a:buClr>
              <a:buSzPts val="3200"/>
              <a:buNone/>
            </a:pPr>
            <a:r>
              <a:rPr lang="es-PE" sz="3200" dirty="0">
                <a:solidFill>
                  <a:srgbClr val="000000"/>
                </a:solidFill>
              </a:rPr>
              <a:t>“</a:t>
            </a:r>
            <a:r>
              <a:rPr lang="en-GB" sz="3200" dirty="0">
                <a:solidFill>
                  <a:srgbClr val="000000"/>
                </a:solidFill>
              </a:rPr>
              <a:t>We affirm also the importance of awakening religious awareness and the need to revive this awareness in the</a:t>
            </a:r>
          </a:p>
          <a:p>
            <a:pPr marL="0" lvl="0" indent="0" algn="ctr" rtl="0">
              <a:lnSpc>
                <a:spcPct val="107000"/>
              </a:lnSpc>
              <a:spcBef>
                <a:spcPts val="0"/>
              </a:spcBef>
              <a:spcAft>
                <a:spcPts val="0"/>
              </a:spcAft>
              <a:buClr>
                <a:srgbClr val="000000"/>
              </a:buClr>
              <a:buSzPts val="3200"/>
              <a:buNone/>
            </a:pPr>
            <a:r>
              <a:rPr lang="en-GB" sz="3200" dirty="0">
                <a:solidFill>
                  <a:srgbClr val="000000"/>
                </a:solidFill>
              </a:rPr>
              <a:t>hearts of new generations through sound education and an adherence to moral values and upright religious</a:t>
            </a:r>
          </a:p>
          <a:p>
            <a:pPr marL="0" lvl="0" indent="0" algn="ctr" rtl="0">
              <a:lnSpc>
                <a:spcPct val="107000"/>
              </a:lnSpc>
              <a:spcBef>
                <a:spcPts val="0"/>
              </a:spcBef>
              <a:spcAft>
                <a:spcPts val="0"/>
              </a:spcAft>
              <a:buClr>
                <a:srgbClr val="000000"/>
              </a:buClr>
              <a:buSzPts val="3200"/>
              <a:buNone/>
            </a:pPr>
            <a:r>
              <a:rPr lang="en-GB" sz="3200" dirty="0">
                <a:solidFill>
                  <a:srgbClr val="000000"/>
                </a:solidFill>
              </a:rPr>
              <a:t>teachings. In this way we can confront tendencies that are individualistic, selfish, conflicting, and also address</a:t>
            </a:r>
          </a:p>
          <a:p>
            <a:pPr marL="0" lvl="0" indent="0" algn="ctr" rtl="0">
              <a:lnSpc>
                <a:spcPct val="107000"/>
              </a:lnSpc>
              <a:spcBef>
                <a:spcPts val="0"/>
              </a:spcBef>
              <a:spcAft>
                <a:spcPts val="0"/>
              </a:spcAft>
              <a:buClr>
                <a:srgbClr val="000000"/>
              </a:buClr>
              <a:buSzPts val="3200"/>
              <a:buNone/>
            </a:pPr>
            <a:r>
              <a:rPr lang="en-GB" sz="3200" dirty="0">
                <a:solidFill>
                  <a:srgbClr val="000000"/>
                </a:solidFill>
              </a:rPr>
              <a:t>radicalism and blind extremism in all its forms and expressions”.</a:t>
            </a:r>
          </a:p>
          <a:p>
            <a:pPr marL="0" lvl="0" indent="0" algn="ctr" rtl="0">
              <a:lnSpc>
                <a:spcPct val="107000"/>
              </a:lnSpc>
              <a:spcBef>
                <a:spcPts val="0"/>
              </a:spcBef>
              <a:spcAft>
                <a:spcPts val="0"/>
              </a:spcAft>
              <a:buClr>
                <a:srgbClr val="000000"/>
              </a:buClr>
              <a:buSzPts val="3200"/>
              <a:buNone/>
            </a:pPr>
            <a:r>
              <a:rPr lang="es-PE" sz="3200" dirty="0">
                <a:solidFill>
                  <a:srgbClr val="000000"/>
                </a:solidFill>
              </a:rPr>
              <a:t>”</a:t>
            </a:r>
            <a:endParaRPr sz="3200" dirty="0"/>
          </a:p>
          <a:p>
            <a:pPr marL="228600" lvl="0" indent="-50800" algn="l" rtl="0">
              <a:lnSpc>
                <a:spcPct val="90000"/>
              </a:lnSpc>
              <a:spcBef>
                <a:spcPts val="1800"/>
              </a:spcBef>
              <a:spcAft>
                <a:spcPts val="0"/>
              </a:spcAft>
              <a:buClr>
                <a:schemeClr val="dk1"/>
              </a:buClr>
              <a:buSzPts val="2800"/>
              <a:buNone/>
            </a:pPr>
            <a:endParaRPr dirty="0"/>
          </a:p>
        </p:txBody>
      </p:sp>
      <p:pic>
        <p:nvPicPr>
          <p:cNvPr id="456" name="Google Shape;456;p46"/>
          <p:cNvPicPr preferRelativeResize="0"/>
          <p:nvPr/>
        </p:nvPicPr>
        <p:blipFill rotWithShape="1">
          <a:blip r:embed="rId3">
            <a:alphaModFix/>
          </a:blip>
          <a:srcRect/>
          <a:stretch/>
        </p:blipFill>
        <p:spPr>
          <a:xfrm>
            <a:off x="3492065" y="4121427"/>
            <a:ext cx="4597267" cy="25772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7"/>
          <p:cNvSpPr txBox="1">
            <a:spLocks noGrp="1"/>
          </p:cNvSpPr>
          <p:nvPr>
            <p:ph type="body" idx="1"/>
          </p:nvPr>
        </p:nvSpPr>
        <p:spPr>
          <a:xfrm>
            <a:off x="387627" y="776978"/>
            <a:ext cx="7722704" cy="5304044"/>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34000"/>
              </a:lnSpc>
              <a:spcBef>
                <a:spcPts val="0"/>
              </a:spcBef>
              <a:spcAft>
                <a:spcPts val="0"/>
              </a:spcAft>
              <a:buClr>
                <a:srgbClr val="000000"/>
              </a:buClr>
              <a:buSzPct val="100000"/>
              <a:buNone/>
            </a:pPr>
            <a:r>
              <a:rPr lang="en-IE" sz="2800" dirty="0">
                <a:solidFill>
                  <a:srgbClr val="000000"/>
                </a:solidFill>
              </a:rPr>
              <a:t>“This Document, in accordance with previous International Documents that have emphasised the importance of the </a:t>
            </a:r>
            <a:r>
              <a:rPr lang="en-IE" sz="2800" b="1" dirty="0">
                <a:solidFill>
                  <a:srgbClr val="000000"/>
                </a:solidFill>
              </a:rPr>
              <a:t>role of religions </a:t>
            </a:r>
            <a:r>
              <a:rPr lang="en-IE" sz="2800" dirty="0">
                <a:solidFill>
                  <a:srgbClr val="000000"/>
                </a:solidFill>
              </a:rPr>
              <a:t>in the construction of </a:t>
            </a:r>
            <a:r>
              <a:rPr lang="en-IE" sz="2800" b="1" dirty="0">
                <a:solidFill>
                  <a:srgbClr val="000000"/>
                </a:solidFill>
              </a:rPr>
              <a:t>world peace</a:t>
            </a:r>
            <a:r>
              <a:rPr lang="en-IE" sz="2800" dirty="0">
                <a:solidFill>
                  <a:srgbClr val="000000"/>
                </a:solidFill>
              </a:rPr>
              <a:t>, upholds the following:</a:t>
            </a:r>
          </a:p>
          <a:p>
            <a:pPr marL="0" lvl="0" indent="0" algn="ctr" rtl="0">
              <a:lnSpc>
                <a:spcPct val="90000"/>
              </a:lnSpc>
              <a:spcBef>
                <a:spcPts val="0"/>
              </a:spcBef>
              <a:spcAft>
                <a:spcPts val="0"/>
              </a:spcAft>
              <a:buClr>
                <a:srgbClr val="000000"/>
              </a:buClr>
              <a:buSzPct val="100000"/>
              <a:buNone/>
            </a:pPr>
            <a:endParaRPr lang="en-IE" sz="2800" dirty="0">
              <a:solidFill>
                <a:srgbClr val="000000"/>
              </a:solidFill>
            </a:endParaRPr>
          </a:p>
          <a:p>
            <a:pPr marL="0" indent="0" algn="ctr">
              <a:lnSpc>
                <a:spcPct val="124000"/>
              </a:lnSpc>
              <a:spcBef>
                <a:spcPts val="0"/>
              </a:spcBef>
              <a:buClr>
                <a:srgbClr val="000000"/>
              </a:buClr>
              <a:buSzPct val="100000"/>
              <a:buNone/>
            </a:pPr>
            <a:r>
              <a:rPr lang="en-IE" sz="2800" i="1" dirty="0">
                <a:solidFill>
                  <a:srgbClr val="000000"/>
                </a:solidFill>
              </a:rPr>
              <a:t>The firm conviction that authentic teachings of religions invite us to remain rooted in the values of peace; to</a:t>
            </a:r>
          </a:p>
          <a:p>
            <a:pPr marL="0" indent="0" algn="ctr">
              <a:lnSpc>
                <a:spcPct val="124000"/>
              </a:lnSpc>
              <a:spcBef>
                <a:spcPts val="0"/>
              </a:spcBef>
              <a:buClr>
                <a:srgbClr val="000000"/>
              </a:buClr>
              <a:buSzPct val="100000"/>
              <a:buNone/>
            </a:pPr>
            <a:r>
              <a:rPr lang="en-IE" sz="2800" i="1" dirty="0">
                <a:solidFill>
                  <a:srgbClr val="000000"/>
                </a:solidFill>
              </a:rPr>
              <a:t>defend the values of mutual understanding, human fraternity and harmonious coexistence; to re-establish</a:t>
            </a:r>
          </a:p>
          <a:p>
            <a:pPr marL="0" indent="0" algn="ctr">
              <a:lnSpc>
                <a:spcPct val="124000"/>
              </a:lnSpc>
              <a:spcBef>
                <a:spcPts val="0"/>
              </a:spcBef>
              <a:buClr>
                <a:srgbClr val="000000"/>
              </a:buClr>
              <a:buSzPct val="100000"/>
              <a:buNone/>
            </a:pPr>
            <a:r>
              <a:rPr lang="en-IE" sz="2800" i="1" dirty="0">
                <a:solidFill>
                  <a:srgbClr val="000000"/>
                </a:solidFill>
              </a:rPr>
              <a:t>wisdom, justice and love; and to reawaken religious awareness among young people so that future generations may be protected from the realm of materialistic thinking and from dangerous policies of unbridled greed and indifference that are based on the law of force and not on the force of law.”</a:t>
            </a:r>
          </a:p>
          <a:p>
            <a:pPr marL="228600" lvl="0" indent="-64135" algn="l" rtl="0">
              <a:lnSpc>
                <a:spcPct val="90000"/>
              </a:lnSpc>
              <a:spcBef>
                <a:spcPts val="1000"/>
              </a:spcBef>
              <a:spcAft>
                <a:spcPts val="0"/>
              </a:spcAft>
              <a:buClr>
                <a:schemeClr val="dk1"/>
              </a:buClr>
              <a:buSzPct val="100000"/>
              <a:buNone/>
            </a:pPr>
            <a:endParaRPr lang="es-ES" dirty="0"/>
          </a:p>
        </p:txBody>
      </p:sp>
      <p:pic>
        <p:nvPicPr>
          <p:cNvPr id="462" name="Google Shape;462;p47"/>
          <p:cNvPicPr preferRelativeResize="0"/>
          <p:nvPr/>
        </p:nvPicPr>
        <p:blipFill rotWithShape="1">
          <a:blip r:embed="rId3">
            <a:alphaModFix/>
          </a:blip>
          <a:srcRect/>
          <a:stretch/>
        </p:blipFill>
        <p:spPr>
          <a:xfrm>
            <a:off x="8503479" y="520700"/>
            <a:ext cx="3556000" cy="5816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sp>
        <p:nvSpPr>
          <p:cNvPr id="467" name="Google Shape;467;p4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48"/>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Calibri"/>
              <a:buNone/>
            </a:pPr>
            <a:r>
              <a:rPr lang="es-PE" sz="2600" b="1" dirty="0">
                <a:latin typeface="Calibri"/>
                <a:ea typeface="Calibri"/>
                <a:cs typeface="Calibri"/>
                <a:sym typeface="Calibri"/>
              </a:rPr>
              <a:t>EDUCATE FOR                           INTER-RELIGIOUS DIALOGUE IN ITS 4 LEVELS: </a:t>
            </a:r>
            <a:r>
              <a:rPr lang="es-PE" sz="2600" dirty="0">
                <a:latin typeface="Calibri"/>
                <a:ea typeface="Calibri"/>
                <a:cs typeface="Calibri"/>
                <a:sym typeface="Calibri"/>
              </a:rPr>
              <a:t/>
            </a:r>
            <a:br>
              <a:rPr lang="es-PE" sz="2600" dirty="0">
                <a:latin typeface="Calibri"/>
                <a:ea typeface="Calibri"/>
                <a:cs typeface="Calibri"/>
                <a:sym typeface="Calibri"/>
              </a:rPr>
            </a:br>
            <a:endParaRPr sz="2600" dirty="0"/>
          </a:p>
        </p:txBody>
      </p:sp>
      <p:sp>
        <p:nvSpPr>
          <p:cNvPr id="469" name="Google Shape;469;p4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48"/>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IE" b="1" dirty="0">
                <a:latin typeface="Calibri"/>
                <a:ea typeface="Calibri"/>
                <a:cs typeface="Calibri"/>
                <a:sym typeface="Calibri"/>
              </a:rPr>
              <a:t>Life</a:t>
            </a:r>
          </a:p>
          <a:p>
            <a:pPr marL="514350" lvl="0" indent="-514350" algn="l" rtl="0">
              <a:lnSpc>
                <a:spcPct val="90000"/>
              </a:lnSpc>
              <a:spcBef>
                <a:spcPts val="1000"/>
              </a:spcBef>
              <a:spcAft>
                <a:spcPts val="0"/>
              </a:spcAft>
              <a:buClr>
                <a:schemeClr val="dk1"/>
              </a:buClr>
              <a:buSzPts val="2800"/>
              <a:buFont typeface="Calibri"/>
              <a:buAutoNum type="arabicPeriod"/>
            </a:pPr>
            <a:r>
              <a:rPr lang="en-IE" b="1" dirty="0">
                <a:latin typeface="Calibri"/>
                <a:ea typeface="Calibri"/>
                <a:cs typeface="Calibri"/>
                <a:sym typeface="Calibri"/>
              </a:rPr>
              <a:t>Prayer</a:t>
            </a:r>
            <a:endParaRPr lang="en-IE" dirty="0"/>
          </a:p>
          <a:p>
            <a:pPr marL="514350" lvl="0" indent="-514350" algn="l" rtl="0">
              <a:lnSpc>
                <a:spcPct val="90000"/>
              </a:lnSpc>
              <a:spcBef>
                <a:spcPts val="1000"/>
              </a:spcBef>
              <a:spcAft>
                <a:spcPts val="0"/>
              </a:spcAft>
              <a:buClr>
                <a:schemeClr val="dk1"/>
              </a:buClr>
              <a:buSzPts val="2800"/>
              <a:buFont typeface="Calibri"/>
              <a:buAutoNum type="arabicPeriod"/>
            </a:pPr>
            <a:r>
              <a:rPr lang="en-IE" b="1" dirty="0">
                <a:latin typeface="Calibri"/>
                <a:ea typeface="Calibri"/>
                <a:cs typeface="Calibri"/>
                <a:sym typeface="Calibri"/>
              </a:rPr>
              <a:t>Action</a:t>
            </a:r>
          </a:p>
          <a:p>
            <a:pPr marL="514350" lvl="0" indent="-514350" algn="l" rtl="0">
              <a:lnSpc>
                <a:spcPct val="90000"/>
              </a:lnSpc>
              <a:spcBef>
                <a:spcPts val="1000"/>
              </a:spcBef>
              <a:spcAft>
                <a:spcPts val="0"/>
              </a:spcAft>
              <a:buClr>
                <a:schemeClr val="dk1"/>
              </a:buClr>
              <a:buSzPts val="2800"/>
              <a:buFont typeface="Calibri"/>
              <a:buAutoNum type="arabicPeriod"/>
            </a:pPr>
            <a:r>
              <a:rPr lang="en-IE" b="1" dirty="0">
                <a:latin typeface="Calibri"/>
                <a:ea typeface="Calibri"/>
                <a:cs typeface="Calibri"/>
                <a:sym typeface="Calibri"/>
              </a:rPr>
              <a:t>Theological Reflection</a:t>
            </a:r>
            <a:endParaRPr lang="en-IE" dirty="0"/>
          </a:p>
          <a:p>
            <a:pPr marL="228600" lvl="0" indent="-88900" algn="l" rtl="0">
              <a:lnSpc>
                <a:spcPct val="90000"/>
              </a:lnSpc>
              <a:spcBef>
                <a:spcPts val="1000"/>
              </a:spcBef>
              <a:spcAft>
                <a:spcPts val="0"/>
              </a:spcAft>
              <a:buClr>
                <a:schemeClr val="dk1"/>
              </a:buClr>
              <a:buSzPts val="2200"/>
              <a:buNone/>
            </a:pPr>
            <a:endParaRPr sz="2200" dirty="0"/>
          </a:p>
        </p:txBody>
      </p:sp>
      <p:pic>
        <p:nvPicPr>
          <p:cNvPr id="471" name="Google Shape;471;p48"/>
          <p:cNvPicPr preferRelativeResize="0"/>
          <p:nvPr/>
        </p:nvPicPr>
        <p:blipFill rotWithShape="1">
          <a:blip r:embed="rId3">
            <a:alphaModFix/>
          </a:blip>
          <a:srcRect l="18281" r="14766"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9"/>
          <p:cNvSpPr txBox="1">
            <a:spLocks noGrp="1"/>
          </p:cNvSpPr>
          <p:nvPr>
            <p:ph type="title"/>
          </p:nvPr>
        </p:nvSpPr>
        <p:spPr>
          <a:xfrm>
            <a:off x="609599" y="1673682"/>
            <a:ext cx="54864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A20305"/>
              </a:buClr>
              <a:buSzPts val="6000"/>
              <a:buFont typeface="Calibri"/>
              <a:buNone/>
            </a:pPr>
            <a:r>
              <a:rPr lang="en-IE" sz="6000" b="1" i="1" dirty="0">
                <a:solidFill>
                  <a:srgbClr val="A20305"/>
                </a:solidFill>
                <a:latin typeface="Calibri"/>
                <a:ea typeface="Calibri"/>
                <a:cs typeface="Calibri"/>
                <a:sym typeface="Calibri"/>
              </a:rPr>
              <a:t>JESUS AND MARY PREFERENCES</a:t>
            </a:r>
            <a:endParaRPr lang="en-IE" sz="6000" i="1" dirty="0">
              <a:solidFill>
                <a:srgbClr val="A20305"/>
              </a:solidFill>
            </a:endParaRPr>
          </a:p>
        </p:txBody>
      </p:sp>
      <p:sp>
        <p:nvSpPr>
          <p:cNvPr id="477" name="Google Shape;477;p49" descr="No hay ninguna descripción de la foto disponibl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8" name="Google Shape;478;p49"/>
          <p:cNvPicPr preferRelativeResize="0"/>
          <p:nvPr/>
        </p:nvPicPr>
        <p:blipFill rotWithShape="1">
          <a:blip r:embed="rId3">
            <a:alphaModFix/>
          </a:blip>
          <a:srcRect l="21614" t="13846" r="19165" b="13076"/>
          <a:stretch/>
        </p:blipFill>
        <p:spPr>
          <a:xfrm>
            <a:off x="1679570" y="3581400"/>
            <a:ext cx="2842875" cy="2447794"/>
          </a:xfrm>
          <a:prstGeom prst="rect">
            <a:avLst/>
          </a:prstGeom>
          <a:noFill/>
          <a:ln>
            <a:noFill/>
          </a:ln>
        </p:spPr>
      </p:pic>
      <p:pic>
        <p:nvPicPr>
          <p:cNvPr id="479" name="Google Shape;479;p49"/>
          <p:cNvPicPr preferRelativeResize="0"/>
          <p:nvPr/>
        </p:nvPicPr>
        <p:blipFill rotWithShape="1">
          <a:blip r:embed="rId4">
            <a:alphaModFix/>
          </a:blip>
          <a:srcRect/>
          <a:stretch/>
        </p:blipFill>
        <p:spPr>
          <a:xfrm>
            <a:off x="6705600" y="0"/>
            <a:ext cx="54864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0"/>
          <p:cNvSpPr txBox="1">
            <a:spLocks noGrp="1"/>
          </p:cNvSpPr>
          <p:nvPr>
            <p:ph type="title"/>
          </p:nvPr>
        </p:nvSpPr>
        <p:spPr>
          <a:xfrm>
            <a:off x="718931" y="1771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000"/>
              <a:buFont typeface="Calibri"/>
              <a:buNone/>
            </a:pPr>
            <a:r>
              <a:rPr lang="en-IE" sz="4000" b="1" i="1" dirty="0">
                <a:solidFill>
                  <a:srgbClr val="C55A11"/>
                </a:solidFill>
                <a:latin typeface="Calibri"/>
                <a:ea typeface="Calibri"/>
                <a:cs typeface="Calibri"/>
                <a:sym typeface="Calibri"/>
              </a:rPr>
              <a:t>We are sent to:</a:t>
            </a:r>
            <a:endParaRPr lang="en-IE" sz="4000" b="1" i="1" dirty="0">
              <a:solidFill>
                <a:srgbClr val="C55A11"/>
              </a:solidFill>
            </a:endParaRPr>
          </a:p>
        </p:txBody>
      </p:sp>
      <p:grpSp>
        <p:nvGrpSpPr>
          <p:cNvPr id="485" name="Google Shape;485;p50"/>
          <p:cNvGrpSpPr/>
          <p:nvPr/>
        </p:nvGrpSpPr>
        <p:grpSpPr>
          <a:xfrm>
            <a:off x="581347" y="1731585"/>
            <a:ext cx="10499214" cy="3394827"/>
            <a:chOff x="8192" y="1659"/>
            <a:chExt cx="10499214" cy="3394827"/>
          </a:xfrm>
        </p:grpSpPr>
        <p:sp>
          <p:nvSpPr>
            <p:cNvPr id="486" name="Google Shape;486;p50"/>
            <p:cNvSpPr/>
            <p:nvPr/>
          </p:nvSpPr>
          <p:spPr>
            <a:xfrm rot="5400000">
              <a:off x="5258197" y="-4261955"/>
              <a:ext cx="876084" cy="962233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0"/>
            <p:cNvSpPr txBox="1"/>
            <p:nvPr/>
          </p:nvSpPr>
          <p:spPr>
            <a:xfrm>
              <a:off x="885073" y="153936"/>
              <a:ext cx="9579567" cy="790550"/>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n-GB" sz="2800" b="0" i="0" u="none" strike="noStrike" cap="none" dirty="0">
                  <a:solidFill>
                    <a:schemeClr val="dk1"/>
                  </a:solidFill>
                  <a:latin typeface="Calibri"/>
                  <a:ea typeface="Calibri"/>
                  <a:cs typeface="Calibri"/>
                  <a:sym typeface="Calibri"/>
                </a:rPr>
                <a:t>Favour spaces to experience an encounter with God </a:t>
              </a:r>
              <a:endParaRPr lang="es-ES" sz="2800" b="0" i="0" u="none" strike="noStrike" cap="none" dirty="0">
                <a:solidFill>
                  <a:schemeClr val="dk1"/>
                </a:solidFill>
                <a:latin typeface="Calibri"/>
                <a:ea typeface="Calibri"/>
                <a:cs typeface="Calibri"/>
                <a:sym typeface="Calibri"/>
              </a:endParaRPr>
            </a:p>
          </p:txBody>
        </p:sp>
        <p:sp>
          <p:nvSpPr>
            <p:cNvPr id="488" name="Google Shape;488;p50"/>
            <p:cNvSpPr/>
            <p:nvPr/>
          </p:nvSpPr>
          <p:spPr>
            <a:xfrm flipH="1">
              <a:off x="8192" y="1659"/>
              <a:ext cx="876880" cy="1095105"/>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0"/>
            <p:cNvSpPr txBox="1"/>
            <p:nvPr/>
          </p:nvSpPr>
          <p:spPr>
            <a:xfrm>
              <a:off x="50998" y="44465"/>
              <a:ext cx="791268" cy="1009493"/>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a:solidFill>
                    <a:schemeClr val="lt1"/>
                  </a:solidFill>
                  <a:latin typeface="Calibri"/>
                  <a:ea typeface="Calibri"/>
                  <a:cs typeface="Calibri"/>
                  <a:sym typeface="Calibri"/>
                </a:rPr>
                <a:t>1</a:t>
              </a:r>
              <a:endParaRPr/>
            </a:p>
          </p:txBody>
        </p:sp>
        <p:sp>
          <p:nvSpPr>
            <p:cNvPr id="490" name="Google Shape;490;p50"/>
            <p:cNvSpPr/>
            <p:nvPr/>
          </p:nvSpPr>
          <p:spPr>
            <a:xfrm rot="5400000">
              <a:off x="3318258" y="-1298158"/>
              <a:ext cx="876084" cy="599446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0"/>
            <p:cNvSpPr txBox="1"/>
            <p:nvPr/>
          </p:nvSpPr>
          <p:spPr>
            <a:xfrm>
              <a:off x="759069" y="1303798"/>
              <a:ext cx="5951697" cy="79055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25"/>
                </a:spcBef>
                <a:spcAft>
                  <a:spcPts val="0"/>
                </a:spcAft>
                <a:buClr>
                  <a:schemeClr val="dk1"/>
                </a:buClr>
                <a:buSzPts val="2800"/>
                <a:buFont typeface="Calibri"/>
                <a:buNone/>
              </a:pPr>
              <a:r>
                <a:rPr lang="en-GB" sz="2800" b="0" i="0" u="none" strike="noStrike" cap="none" dirty="0">
                  <a:solidFill>
                    <a:schemeClr val="dk1"/>
                  </a:solidFill>
                  <a:latin typeface="Calibri"/>
                  <a:ea typeface="Calibri"/>
                  <a:cs typeface="Calibri"/>
                  <a:sym typeface="Calibri"/>
                </a:rPr>
                <a:t>Build healthy and just relationships </a:t>
              </a:r>
              <a:endParaRPr lang="es-ES" sz="2800" b="0" i="0" u="none" strike="noStrike" cap="none" dirty="0">
                <a:solidFill>
                  <a:schemeClr val="dk1"/>
                </a:solidFill>
                <a:latin typeface="Calibri"/>
                <a:ea typeface="Calibri"/>
                <a:cs typeface="Calibri"/>
                <a:sym typeface="Calibri"/>
              </a:endParaRPr>
            </a:p>
          </p:txBody>
        </p:sp>
        <p:sp>
          <p:nvSpPr>
            <p:cNvPr id="492" name="Google Shape;492;p50"/>
            <p:cNvSpPr/>
            <p:nvPr/>
          </p:nvSpPr>
          <p:spPr>
            <a:xfrm>
              <a:off x="8192" y="1151520"/>
              <a:ext cx="750876" cy="1095105"/>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0"/>
            <p:cNvSpPr txBox="1"/>
            <p:nvPr/>
          </p:nvSpPr>
          <p:spPr>
            <a:xfrm>
              <a:off x="44847" y="1188175"/>
              <a:ext cx="677566" cy="1021795"/>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a:solidFill>
                    <a:schemeClr val="lt1"/>
                  </a:solidFill>
                  <a:latin typeface="Calibri"/>
                  <a:ea typeface="Calibri"/>
                  <a:cs typeface="Calibri"/>
                  <a:sym typeface="Calibri"/>
                </a:rPr>
                <a:t>2</a:t>
              </a:r>
              <a:endParaRPr/>
            </a:p>
          </p:txBody>
        </p:sp>
        <p:sp>
          <p:nvSpPr>
            <p:cNvPr id="494" name="Google Shape;494;p50"/>
            <p:cNvSpPr/>
            <p:nvPr/>
          </p:nvSpPr>
          <p:spPr>
            <a:xfrm rot="5400000">
              <a:off x="3403384" y="-107513"/>
              <a:ext cx="876084" cy="5912896"/>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0"/>
            <p:cNvSpPr txBox="1"/>
            <p:nvPr/>
          </p:nvSpPr>
          <p:spPr>
            <a:xfrm>
              <a:off x="884979" y="2453659"/>
              <a:ext cx="5870129" cy="79055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25"/>
                </a:spcBef>
                <a:spcAft>
                  <a:spcPts val="0"/>
                </a:spcAft>
                <a:buClr>
                  <a:schemeClr val="dk1"/>
                </a:buClr>
                <a:buSzPts val="2800"/>
                <a:buFont typeface="Calibri"/>
                <a:buNone/>
              </a:pPr>
              <a:r>
                <a:rPr lang="en-GB" sz="2800" b="0" i="0" u="none" strike="noStrike" cap="none" dirty="0">
                  <a:solidFill>
                    <a:schemeClr val="dk1"/>
                  </a:solidFill>
                  <a:latin typeface="Calibri"/>
                  <a:ea typeface="Calibri"/>
                  <a:cs typeface="Calibri"/>
                  <a:sym typeface="Calibri"/>
                </a:rPr>
                <a:t>Risk going to the peripheries</a:t>
              </a:r>
              <a:endParaRPr sz="1500" b="0" i="0" u="none" strike="noStrike" cap="none" dirty="0">
                <a:solidFill>
                  <a:schemeClr val="dk1"/>
                </a:solidFill>
                <a:latin typeface="Calibri"/>
                <a:ea typeface="Calibri"/>
                <a:cs typeface="Calibri"/>
                <a:sym typeface="Calibri"/>
              </a:endParaRPr>
            </a:p>
          </p:txBody>
        </p:sp>
        <p:sp>
          <p:nvSpPr>
            <p:cNvPr id="496" name="Google Shape;496;p50"/>
            <p:cNvSpPr/>
            <p:nvPr/>
          </p:nvSpPr>
          <p:spPr>
            <a:xfrm flipH="1">
              <a:off x="8192" y="2301381"/>
              <a:ext cx="876786" cy="1095105"/>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0"/>
            <p:cNvSpPr txBox="1"/>
            <p:nvPr/>
          </p:nvSpPr>
          <p:spPr>
            <a:xfrm>
              <a:off x="50993" y="2344182"/>
              <a:ext cx="791184" cy="1009503"/>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a:solidFill>
                    <a:schemeClr val="lt1"/>
                  </a:solidFill>
                  <a:latin typeface="Calibri"/>
                  <a:ea typeface="Calibri"/>
                  <a:cs typeface="Calibri"/>
                  <a:sym typeface="Calibri"/>
                </a:rPr>
                <a:t>3</a:t>
              </a:r>
              <a:endParaRPr/>
            </a:p>
          </p:txBody>
        </p:sp>
      </p:grpSp>
      <p:grpSp>
        <p:nvGrpSpPr>
          <p:cNvPr id="498" name="Google Shape;498;p50"/>
          <p:cNvGrpSpPr/>
          <p:nvPr/>
        </p:nvGrpSpPr>
        <p:grpSpPr>
          <a:xfrm>
            <a:off x="492842" y="5178600"/>
            <a:ext cx="778567" cy="1143958"/>
            <a:chOff x="0" y="2946926"/>
            <a:chExt cx="3785616" cy="1402286"/>
          </a:xfrm>
        </p:grpSpPr>
        <p:sp>
          <p:nvSpPr>
            <p:cNvPr id="499" name="Google Shape;499;p50"/>
            <p:cNvSpPr/>
            <p:nvPr/>
          </p:nvSpPr>
          <p:spPr>
            <a:xfrm>
              <a:off x="0" y="2946926"/>
              <a:ext cx="3785616"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0"/>
            <p:cNvSpPr txBox="1"/>
            <p:nvPr/>
          </p:nvSpPr>
          <p:spPr>
            <a:xfrm>
              <a:off x="136910" y="3015380"/>
              <a:ext cx="3648706" cy="1265378"/>
            </a:xfrm>
            <a:prstGeom prst="rect">
              <a:avLst/>
            </a:prstGeom>
            <a:solidFill>
              <a:srgbClr val="C55A11"/>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501" name="Google Shape;501;p50"/>
          <p:cNvGrpSpPr/>
          <p:nvPr/>
        </p:nvGrpSpPr>
        <p:grpSpPr>
          <a:xfrm>
            <a:off x="1299567" y="5312536"/>
            <a:ext cx="6625233" cy="876084"/>
            <a:chOff x="877082" y="2410894"/>
            <a:chExt cx="8266439" cy="876084"/>
          </a:xfrm>
        </p:grpSpPr>
        <p:sp>
          <p:nvSpPr>
            <p:cNvPr id="502" name="Google Shape;502;p50"/>
            <p:cNvSpPr/>
            <p:nvPr/>
          </p:nvSpPr>
          <p:spPr>
            <a:xfrm rot="5400000">
              <a:off x="4572260" y="-1284284"/>
              <a:ext cx="876084" cy="8266439"/>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0"/>
            <p:cNvSpPr txBox="1"/>
            <p:nvPr/>
          </p:nvSpPr>
          <p:spPr>
            <a:xfrm>
              <a:off x="877083" y="2453660"/>
              <a:ext cx="8223672" cy="79055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25"/>
                </a:spcBef>
                <a:spcAft>
                  <a:spcPts val="0"/>
                </a:spcAft>
                <a:buClr>
                  <a:schemeClr val="dk1"/>
                </a:buClr>
                <a:buSzPts val="2800"/>
                <a:buFont typeface="Calibri"/>
                <a:buNone/>
              </a:pPr>
              <a:r>
                <a:rPr lang="en-GB" sz="2800" b="0" i="0" u="none" strike="noStrike" cap="none" dirty="0">
                  <a:solidFill>
                    <a:schemeClr val="dk1"/>
                  </a:solidFill>
                  <a:latin typeface="Calibri"/>
                  <a:ea typeface="Calibri"/>
                  <a:cs typeface="Calibri"/>
                  <a:sym typeface="Calibri"/>
                </a:rPr>
                <a:t>Go beyond our own boundaries</a:t>
              </a:r>
              <a:endParaRPr lang="es-ES" sz="15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838200" y="365126"/>
            <a:ext cx="10515600" cy="6022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20305"/>
              </a:buClr>
              <a:buSzPts val="4000"/>
              <a:buFont typeface="Calibri"/>
              <a:buNone/>
            </a:pPr>
            <a:r>
              <a:rPr lang="en-IE" sz="4000" b="1" i="1" dirty="0">
                <a:solidFill>
                  <a:srgbClr val="A20305"/>
                </a:solidFill>
              </a:rPr>
              <a:t>How</a:t>
            </a:r>
            <a:r>
              <a:rPr lang="es-PE" sz="4000" b="1" i="1" dirty="0">
                <a:solidFill>
                  <a:srgbClr val="A20305"/>
                </a:solidFill>
                <a:latin typeface="Calibri"/>
                <a:ea typeface="Calibri"/>
                <a:cs typeface="Calibri"/>
                <a:sym typeface="Calibri"/>
              </a:rPr>
              <a:t>? </a:t>
            </a:r>
            <a:endParaRPr dirty="0"/>
          </a:p>
        </p:txBody>
      </p:sp>
      <p:grpSp>
        <p:nvGrpSpPr>
          <p:cNvPr id="509" name="Google Shape;509;p51"/>
          <p:cNvGrpSpPr/>
          <p:nvPr/>
        </p:nvGrpSpPr>
        <p:grpSpPr>
          <a:xfrm>
            <a:off x="788504" y="1254688"/>
            <a:ext cx="9501807" cy="2706388"/>
            <a:chOff x="506896" y="1322"/>
            <a:chExt cx="9501807" cy="2706388"/>
          </a:xfrm>
        </p:grpSpPr>
        <p:sp>
          <p:nvSpPr>
            <p:cNvPr id="510" name="Google Shape;510;p51"/>
            <p:cNvSpPr/>
            <p:nvPr/>
          </p:nvSpPr>
          <p:spPr>
            <a:xfrm rot="5400000">
              <a:off x="5023391" y="-3763153"/>
              <a:ext cx="698422" cy="8401980"/>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1"/>
            <p:cNvSpPr txBox="1"/>
            <p:nvPr/>
          </p:nvSpPr>
          <p:spPr>
            <a:xfrm>
              <a:off x="1171612" y="122720"/>
              <a:ext cx="8036220" cy="63023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300"/>
                <a:buFont typeface="Calibri"/>
                <a:buNone/>
              </a:pPr>
              <a:r>
                <a:rPr lang="en-GB" sz="2300" b="0" i="0" u="none" strike="noStrike" cap="none" dirty="0">
                  <a:solidFill>
                    <a:schemeClr val="dk1"/>
                  </a:solidFill>
                  <a:latin typeface="Calibri"/>
                  <a:ea typeface="Calibri"/>
                  <a:cs typeface="Calibri"/>
                  <a:sym typeface="Calibri"/>
                </a:rPr>
                <a:t>Journeying together, religious and lay, as Companions in Mission</a:t>
              </a:r>
              <a:endParaRPr lang="es-ES" dirty="0"/>
            </a:p>
          </p:txBody>
        </p:sp>
        <p:sp>
          <p:nvSpPr>
            <p:cNvPr id="512" name="Google Shape;512;p51"/>
            <p:cNvSpPr/>
            <p:nvPr/>
          </p:nvSpPr>
          <p:spPr>
            <a:xfrm flipH="1">
              <a:off x="506896" y="1322"/>
              <a:ext cx="664716"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1"/>
            <p:cNvSpPr txBox="1"/>
            <p:nvPr/>
          </p:nvSpPr>
          <p:spPr>
            <a:xfrm>
              <a:off x="539345" y="33771"/>
              <a:ext cx="599818" cy="808130"/>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14" name="Google Shape;514;p51"/>
            <p:cNvSpPr/>
            <p:nvPr/>
          </p:nvSpPr>
          <p:spPr>
            <a:xfrm rot="5400000">
              <a:off x="5284027" y="-3020948"/>
              <a:ext cx="698422" cy="8750930"/>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1"/>
            <p:cNvSpPr txBox="1"/>
            <p:nvPr/>
          </p:nvSpPr>
          <p:spPr>
            <a:xfrm>
              <a:off x="1257773" y="1039400"/>
              <a:ext cx="8716836" cy="63023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n-GB" sz="2200" b="0" i="0" u="none" strike="noStrike" cap="none" dirty="0">
                  <a:solidFill>
                    <a:schemeClr val="dk1"/>
                  </a:solidFill>
                  <a:latin typeface="Calibri"/>
                  <a:ea typeface="Calibri"/>
                  <a:cs typeface="Calibri"/>
                  <a:sym typeface="Calibri"/>
                </a:rPr>
                <a:t>Providing formation relevant to our times</a:t>
              </a:r>
              <a:endParaRPr lang="es-ES" dirty="0"/>
            </a:p>
          </p:txBody>
        </p:sp>
        <p:sp>
          <p:nvSpPr>
            <p:cNvPr id="516" name="Google Shape;516;p51"/>
            <p:cNvSpPr/>
            <p:nvPr/>
          </p:nvSpPr>
          <p:spPr>
            <a:xfrm>
              <a:off x="506896" y="918002"/>
              <a:ext cx="750876"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1"/>
            <p:cNvSpPr txBox="1"/>
            <p:nvPr/>
          </p:nvSpPr>
          <p:spPr>
            <a:xfrm>
              <a:off x="543551" y="954657"/>
              <a:ext cx="677566" cy="79971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518" name="Google Shape;518;p51"/>
            <p:cNvSpPr/>
            <p:nvPr/>
          </p:nvSpPr>
          <p:spPr>
            <a:xfrm rot="5400000">
              <a:off x="4399463" y="-1093795"/>
              <a:ext cx="698422" cy="672998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1"/>
            <p:cNvSpPr txBox="1"/>
            <p:nvPr/>
          </p:nvSpPr>
          <p:spPr>
            <a:xfrm>
              <a:off x="1383682" y="1956080"/>
              <a:ext cx="6695890" cy="630234"/>
            </a:xfrm>
            <a:prstGeom prst="rect">
              <a:avLst/>
            </a:prstGeom>
            <a:noFill/>
            <a:ln>
              <a:noFill/>
            </a:ln>
          </p:spPr>
          <p:txBody>
            <a:bodyPr spcFirstLastPara="1" wrap="square" lIns="87625" tIns="43800" rIns="87625" bIns="43800" anchor="ctr" anchorCtr="0">
              <a:noAutofit/>
            </a:bodyPr>
            <a:lstStyle/>
            <a:p>
              <a:pPr marL="228600" lvl="1" indent="-228600">
                <a:lnSpc>
                  <a:spcPct val="90000"/>
                </a:lnSpc>
                <a:buClr>
                  <a:schemeClr val="dk1"/>
                </a:buClr>
                <a:buSzPts val="2200"/>
              </a:pPr>
              <a:r>
                <a:rPr lang="en-GB" sz="2200" b="0" i="0" u="none" strike="noStrike" cap="none" dirty="0">
                  <a:solidFill>
                    <a:schemeClr val="dk1"/>
                  </a:solidFill>
                  <a:latin typeface="Calibri"/>
                  <a:ea typeface="Calibri"/>
                  <a:cs typeface="Calibri"/>
                  <a:sym typeface="Calibri"/>
                </a:rPr>
                <a:t>Living </a:t>
              </a:r>
              <a:r>
                <a:rPr lang="en-GB" sz="2200" dirty="0">
                  <a:solidFill>
                    <a:schemeClr val="dk1"/>
                  </a:solidFill>
                  <a:latin typeface="Calibri"/>
                  <a:ea typeface="Calibri"/>
                  <a:cs typeface="Calibri"/>
                  <a:sym typeface="Calibri"/>
                </a:rPr>
                <a:t>Ignatian Spirituality more deeply </a:t>
              </a:r>
              <a:endParaRPr lang="es-ES" sz="2200" b="0" i="0" u="none" strike="noStrike" cap="none" dirty="0">
                <a:solidFill>
                  <a:schemeClr val="dk1"/>
                </a:solidFill>
                <a:latin typeface="Calibri"/>
                <a:ea typeface="Calibri"/>
                <a:cs typeface="Calibri"/>
                <a:sym typeface="Calibri"/>
              </a:endParaRPr>
            </a:p>
          </p:txBody>
        </p:sp>
        <p:sp>
          <p:nvSpPr>
            <p:cNvPr id="520" name="Google Shape;520;p51"/>
            <p:cNvSpPr/>
            <p:nvPr/>
          </p:nvSpPr>
          <p:spPr>
            <a:xfrm flipH="1">
              <a:off x="506896" y="1834682"/>
              <a:ext cx="876786"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1"/>
            <p:cNvSpPr txBox="1"/>
            <p:nvPr/>
          </p:nvSpPr>
          <p:spPr>
            <a:xfrm>
              <a:off x="549514" y="1877300"/>
              <a:ext cx="791550" cy="787792"/>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grpSp>
        <p:nvGrpSpPr>
          <p:cNvPr id="522" name="Google Shape;522;p51"/>
          <p:cNvGrpSpPr/>
          <p:nvPr/>
        </p:nvGrpSpPr>
        <p:grpSpPr>
          <a:xfrm>
            <a:off x="807069" y="3984958"/>
            <a:ext cx="10409702" cy="2706388"/>
            <a:chOff x="257832" y="1322"/>
            <a:chExt cx="10409702" cy="2706388"/>
          </a:xfrm>
        </p:grpSpPr>
        <p:sp>
          <p:nvSpPr>
            <p:cNvPr id="523" name="Google Shape;523;p51"/>
            <p:cNvSpPr/>
            <p:nvPr/>
          </p:nvSpPr>
          <p:spPr>
            <a:xfrm rot="5400000">
              <a:off x="2681876" y="-1644800"/>
              <a:ext cx="698422" cy="416527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1"/>
            <p:cNvSpPr txBox="1"/>
            <p:nvPr/>
          </p:nvSpPr>
          <p:spPr>
            <a:xfrm>
              <a:off x="948450" y="122720"/>
              <a:ext cx="4131180" cy="63023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n-IE" sz="2200" b="0" i="0" u="none" strike="noStrike" cap="none" dirty="0">
                  <a:solidFill>
                    <a:schemeClr val="dk1"/>
                  </a:solidFill>
                  <a:latin typeface="Calibri"/>
                  <a:ea typeface="Calibri"/>
                  <a:cs typeface="Calibri"/>
                  <a:sym typeface="Calibri"/>
                </a:rPr>
                <a:t>Creating flexible structures </a:t>
              </a:r>
              <a:endParaRPr lang="en-IE" sz="1700" b="0" i="0" u="none" strike="noStrike" cap="none" dirty="0">
                <a:solidFill>
                  <a:schemeClr val="dk1"/>
                </a:solidFill>
                <a:latin typeface="Calibri"/>
                <a:ea typeface="Calibri"/>
                <a:cs typeface="Calibri"/>
                <a:sym typeface="Calibri"/>
              </a:endParaRPr>
            </a:p>
          </p:txBody>
        </p:sp>
        <p:sp>
          <p:nvSpPr>
            <p:cNvPr id="525" name="Google Shape;525;p51"/>
            <p:cNvSpPr/>
            <p:nvPr/>
          </p:nvSpPr>
          <p:spPr>
            <a:xfrm flipH="1">
              <a:off x="257832" y="1322"/>
              <a:ext cx="690618"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1"/>
            <p:cNvSpPr txBox="1"/>
            <p:nvPr/>
          </p:nvSpPr>
          <p:spPr>
            <a:xfrm>
              <a:off x="291545" y="35035"/>
              <a:ext cx="623192" cy="805602"/>
            </a:xfrm>
            <a:prstGeom prst="rect">
              <a:avLst/>
            </a:prstGeom>
            <a:noFill/>
            <a:ln>
              <a:noFill/>
            </a:ln>
          </p:spPr>
          <p:txBody>
            <a:bodyPr spcFirstLastPara="1" wrap="square" lIns="167625" tIns="83800" rIns="167625" bIns="838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s-PE" sz="4400">
                  <a:solidFill>
                    <a:schemeClr val="lt1"/>
                  </a:solidFill>
                  <a:latin typeface="Calibri"/>
                  <a:ea typeface="Calibri"/>
                  <a:cs typeface="Calibri"/>
                  <a:sym typeface="Calibri"/>
                </a:rPr>
                <a:t>4</a:t>
              </a:r>
              <a:endParaRPr/>
            </a:p>
          </p:txBody>
        </p:sp>
        <p:sp>
          <p:nvSpPr>
            <p:cNvPr id="527" name="Google Shape;527;p51"/>
            <p:cNvSpPr/>
            <p:nvPr/>
          </p:nvSpPr>
          <p:spPr>
            <a:xfrm rot="5400000">
              <a:off x="5503540" y="-3460266"/>
              <a:ext cx="698422" cy="9629566"/>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txBox="1"/>
            <p:nvPr/>
          </p:nvSpPr>
          <p:spPr>
            <a:xfrm>
              <a:off x="1037968" y="1039400"/>
              <a:ext cx="9595472" cy="63023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270"/>
                </a:spcBef>
                <a:spcAft>
                  <a:spcPts val="0"/>
                </a:spcAft>
                <a:buClr>
                  <a:schemeClr val="dk1"/>
                </a:buClr>
                <a:buSzPts val="2200"/>
                <a:buFont typeface="Calibri"/>
                <a:buNone/>
              </a:pPr>
              <a:r>
                <a:rPr lang="en-GB" sz="2200" b="0" i="0" u="none" strike="noStrike" cap="none" dirty="0">
                  <a:solidFill>
                    <a:schemeClr val="dk1"/>
                  </a:solidFill>
                  <a:latin typeface="Calibri"/>
                  <a:ea typeface="Calibri"/>
                  <a:cs typeface="Calibri"/>
                  <a:sym typeface="Calibri"/>
                </a:rPr>
                <a:t>Initiating projects in response to urgent needs</a:t>
              </a:r>
              <a:endParaRPr lang="es-ES" dirty="0"/>
            </a:p>
          </p:txBody>
        </p:sp>
        <p:sp>
          <p:nvSpPr>
            <p:cNvPr id="529" name="Google Shape;529;p51"/>
            <p:cNvSpPr/>
            <p:nvPr/>
          </p:nvSpPr>
          <p:spPr>
            <a:xfrm>
              <a:off x="257832" y="918002"/>
              <a:ext cx="780136"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1"/>
            <p:cNvSpPr txBox="1"/>
            <p:nvPr/>
          </p:nvSpPr>
          <p:spPr>
            <a:xfrm>
              <a:off x="295915" y="956085"/>
              <a:ext cx="703970" cy="796862"/>
            </a:xfrm>
            <a:prstGeom prst="rect">
              <a:avLst/>
            </a:prstGeom>
            <a:noFill/>
            <a:ln>
              <a:noFill/>
            </a:ln>
          </p:spPr>
          <p:txBody>
            <a:bodyPr spcFirstLastPara="1" wrap="square" lIns="167625" tIns="83800" rIns="167625" bIns="838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s-PE" sz="4400">
                  <a:solidFill>
                    <a:schemeClr val="lt1"/>
                  </a:solidFill>
                  <a:latin typeface="Calibri"/>
                  <a:ea typeface="Calibri"/>
                  <a:cs typeface="Calibri"/>
                  <a:sym typeface="Calibri"/>
                </a:rPr>
                <a:t>5</a:t>
              </a:r>
              <a:endParaRPr/>
            </a:p>
          </p:txBody>
        </p:sp>
        <p:sp>
          <p:nvSpPr>
            <p:cNvPr id="531" name="Google Shape;531;p51"/>
            <p:cNvSpPr/>
            <p:nvPr/>
          </p:nvSpPr>
          <p:spPr>
            <a:xfrm rot="5400000">
              <a:off x="4315691" y="-1224920"/>
              <a:ext cx="698422" cy="6992235"/>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1"/>
            <p:cNvSpPr txBox="1"/>
            <p:nvPr/>
          </p:nvSpPr>
          <p:spPr>
            <a:xfrm>
              <a:off x="1168785" y="1956080"/>
              <a:ext cx="6958141" cy="63023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n-IE" sz="2200" b="0" i="0" u="none" strike="noStrike" cap="none" dirty="0">
                  <a:solidFill>
                    <a:schemeClr val="dk1"/>
                  </a:solidFill>
                  <a:latin typeface="Calibri"/>
                  <a:ea typeface="Calibri"/>
                  <a:cs typeface="Calibri"/>
                  <a:sym typeface="Calibri"/>
                </a:rPr>
                <a:t>Educating in all social milieux</a:t>
              </a:r>
            </a:p>
          </p:txBody>
        </p:sp>
        <p:sp>
          <p:nvSpPr>
            <p:cNvPr id="533" name="Google Shape;533;p51"/>
            <p:cNvSpPr/>
            <p:nvPr/>
          </p:nvSpPr>
          <p:spPr>
            <a:xfrm flipH="1">
              <a:off x="257832" y="1834682"/>
              <a:ext cx="910952"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1"/>
            <p:cNvSpPr txBox="1"/>
            <p:nvPr/>
          </p:nvSpPr>
          <p:spPr>
            <a:xfrm>
              <a:off x="300450" y="1877300"/>
              <a:ext cx="825716" cy="787792"/>
            </a:xfrm>
            <a:prstGeom prst="rect">
              <a:avLst/>
            </a:prstGeom>
            <a:noFill/>
            <a:ln>
              <a:noFill/>
            </a:ln>
          </p:spPr>
          <p:txBody>
            <a:bodyPr spcFirstLastPara="1" wrap="square" lIns="167625" tIns="83800" rIns="167625" bIns="838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s-PE" sz="4400">
                  <a:solidFill>
                    <a:schemeClr val="lt1"/>
                  </a:solidFill>
                  <a:latin typeface="Calibri"/>
                  <a:ea typeface="Calibri"/>
                  <a:cs typeface="Calibri"/>
                  <a:sym typeface="Calibri"/>
                </a:rPr>
                <a:t>6</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4400"/>
              <a:buFont typeface="Calibri"/>
              <a:buNone/>
            </a:pPr>
            <a:r>
              <a:rPr lang="en-IE" b="1" i="1" dirty="0">
                <a:solidFill>
                  <a:srgbClr val="385623"/>
                </a:solidFill>
              </a:rPr>
              <a:t>IS THIS INITIATIVE NECESSARY?</a:t>
            </a:r>
            <a:endParaRPr lang="en-IE" i="1" dirty="0"/>
          </a:p>
        </p:txBody>
      </p:sp>
      <p:sp>
        <p:nvSpPr>
          <p:cNvPr id="109" name="Google Shape;109;p16"/>
          <p:cNvSpPr txBox="1">
            <a:spLocks noGrp="1"/>
          </p:cNvSpPr>
          <p:nvPr>
            <p:ph type="body" idx="1"/>
          </p:nvPr>
        </p:nvSpPr>
        <p:spPr>
          <a:xfrm>
            <a:off x="637310" y="2278159"/>
            <a:ext cx="5942498" cy="3503805"/>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4800"/>
              <a:buNone/>
            </a:pPr>
            <a:r>
              <a:rPr lang="en-US" sz="4800" dirty="0"/>
              <a:t>It is necessary because of the limitations of schools and, in particular, of </a:t>
            </a:r>
          </a:p>
          <a:p>
            <a:pPr marL="0" lvl="0" indent="0" algn="ctr">
              <a:spcBef>
                <a:spcPts val="0"/>
              </a:spcBef>
              <a:buSzPts val="4800"/>
              <a:buNone/>
            </a:pPr>
            <a:r>
              <a:rPr lang="en-US" sz="4800" dirty="0"/>
              <a:t>Catholic schools.</a:t>
            </a:r>
            <a:endParaRPr sz="4800" dirty="0"/>
          </a:p>
        </p:txBody>
      </p:sp>
      <p:pic>
        <p:nvPicPr>
          <p:cNvPr id="110" name="Google Shape;110;p16"/>
          <p:cNvPicPr preferRelativeResize="0"/>
          <p:nvPr/>
        </p:nvPicPr>
        <p:blipFill rotWithShape="1">
          <a:blip r:embed="rId3">
            <a:alphaModFix/>
          </a:blip>
          <a:srcRect/>
          <a:stretch/>
        </p:blipFill>
        <p:spPr>
          <a:xfrm>
            <a:off x="7070969" y="1926882"/>
            <a:ext cx="4282831" cy="42828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400"/>
              <a:buFont typeface="Calibri"/>
              <a:buNone/>
            </a:pPr>
            <a:r>
              <a:rPr lang="en-IE" sz="4400" b="1" i="1" dirty="0">
                <a:solidFill>
                  <a:srgbClr val="C55A11"/>
                </a:solidFill>
                <a:latin typeface="Calibri"/>
                <a:ea typeface="Calibri"/>
                <a:cs typeface="Calibri"/>
                <a:sym typeface="Calibri"/>
              </a:rPr>
              <a:t>With preference for:</a:t>
            </a:r>
            <a:endParaRPr lang="en-IE" b="1" i="1" dirty="0">
              <a:solidFill>
                <a:srgbClr val="C55A11"/>
              </a:solidFill>
            </a:endParaRPr>
          </a:p>
        </p:txBody>
      </p:sp>
      <p:grpSp>
        <p:nvGrpSpPr>
          <p:cNvPr id="540" name="Google Shape;540;p52"/>
          <p:cNvGrpSpPr/>
          <p:nvPr/>
        </p:nvGrpSpPr>
        <p:grpSpPr>
          <a:xfrm>
            <a:off x="706311" y="1692812"/>
            <a:ext cx="10445243" cy="4347088"/>
            <a:chOff x="557225" y="2124"/>
            <a:chExt cx="10445243" cy="4347088"/>
          </a:xfrm>
        </p:grpSpPr>
        <p:sp>
          <p:nvSpPr>
            <p:cNvPr id="541" name="Google Shape;541;p52"/>
            <p:cNvSpPr/>
            <p:nvPr/>
          </p:nvSpPr>
          <p:spPr>
            <a:xfrm rot="5400000">
              <a:off x="2284353" y="-854057"/>
              <a:ext cx="1121829" cy="3114652"/>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2"/>
            <p:cNvSpPr txBox="1"/>
            <p:nvPr/>
          </p:nvSpPr>
          <p:spPr>
            <a:xfrm>
              <a:off x="1287942" y="197116"/>
              <a:ext cx="2626971"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n-IE" sz="3100" b="0" i="0" u="none" strike="noStrike" cap="none" dirty="0">
                  <a:solidFill>
                    <a:schemeClr val="dk1"/>
                  </a:solidFill>
                  <a:latin typeface="Calibri"/>
                  <a:ea typeface="Calibri"/>
                  <a:cs typeface="Calibri"/>
                  <a:sym typeface="Calibri"/>
                </a:rPr>
                <a:t>Youth</a:t>
              </a:r>
              <a:endParaRPr lang="en-IE" dirty="0"/>
            </a:p>
          </p:txBody>
        </p:sp>
        <p:sp>
          <p:nvSpPr>
            <p:cNvPr id="543" name="Google Shape;543;p52"/>
            <p:cNvSpPr/>
            <p:nvPr/>
          </p:nvSpPr>
          <p:spPr>
            <a:xfrm flipH="1">
              <a:off x="557225" y="2124"/>
              <a:ext cx="730716"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2"/>
            <p:cNvSpPr txBox="1"/>
            <p:nvPr/>
          </p:nvSpPr>
          <p:spPr>
            <a:xfrm>
              <a:off x="592896" y="37795"/>
              <a:ext cx="659374" cy="1330944"/>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1</a:t>
              </a:r>
              <a:endParaRPr/>
            </a:p>
          </p:txBody>
        </p:sp>
        <p:sp>
          <p:nvSpPr>
            <p:cNvPr id="545" name="Google Shape;545;p52"/>
            <p:cNvSpPr/>
            <p:nvPr/>
          </p:nvSpPr>
          <p:spPr>
            <a:xfrm rot="5400000">
              <a:off x="5631648" y="-2634236"/>
              <a:ext cx="1121829" cy="9619810"/>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2"/>
            <p:cNvSpPr txBox="1"/>
            <p:nvPr/>
          </p:nvSpPr>
          <p:spPr>
            <a:xfrm>
              <a:off x="1382658" y="1669517"/>
              <a:ext cx="9565047"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n-GB" sz="3100" b="0" i="0" u="none" strike="noStrike" cap="none" dirty="0">
                  <a:solidFill>
                    <a:schemeClr val="dk1"/>
                  </a:solidFill>
                  <a:latin typeface="Calibri"/>
                  <a:ea typeface="Calibri"/>
                  <a:cs typeface="Calibri"/>
                  <a:sym typeface="Calibri"/>
                </a:rPr>
                <a:t>The vulnerable and poor, especially women and children</a:t>
              </a:r>
              <a:endParaRPr lang="es-ES" dirty="0"/>
            </a:p>
          </p:txBody>
        </p:sp>
        <p:sp>
          <p:nvSpPr>
            <p:cNvPr id="547" name="Google Shape;547;p52"/>
            <p:cNvSpPr/>
            <p:nvPr/>
          </p:nvSpPr>
          <p:spPr>
            <a:xfrm>
              <a:off x="557225" y="1474525"/>
              <a:ext cx="825431"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2"/>
            <p:cNvSpPr txBox="1"/>
            <p:nvPr/>
          </p:nvSpPr>
          <p:spPr>
            <a:xfrm>
              <a:off x="597519" y="1514819"/>
              <a:ext cx="744843" cy="1321698"/>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2</a:t>
              </a:r>
              <a:endParaRPr/>
            </a:p>
          </p:txBody>
        </p:sp>
        <p:sp>
          <p:nvSpPr>
            <p:cNvPr id="549" name="Google Shape;549;p52"/>
            <p:cNvSpPr/>
            <p:nvPr/>
          </p:nvSpPr>
          <p:spPr>
            <a:xfrm rot="5400000">
              <a:off x="4659255" y="-51032"/>
              <a:ext cx="1121829" cy="739820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2"/>
            <p:cNvSpPr txBox="1"/>
            <p:nvPr/>
          </p:nvSpPr>
          <p:spPr>
            <a:xfrm>
              <a:off x="1521068" y="3141918"/>
              <a:ext cx="7343441"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n-IE" sz="3100" b="0" i="0" u="none" strike="noStrike" cap="none" dirty="0">
                  <a:solidFill>
                    <a:schemeClr val="dk1"/>
                  </a:solidFill>
                  <a:latin typeface="Calibri"/>
                  <a:ea typeface="Calibri"/>
                  <a:cs typeface="Calibri"/>
                  <a:sym typeface="Calibri"/>
                </a:rPr>
                <a:t>Our Common Home</a:t>
              </a:r>
            </a:p>
          </p:txBody>
        </p:sp>
        <p:sp>
          <p:nvSpPr>
            <p:cNvPr id="551" name="Google Shape;551;p52"/>
            <p:cNvSpPr/>
            <p:nvPr/>
          </p:nvSpPr>
          <p:spPr>
            <a:xfrm flipH="1">
              <a:off x="557225" y="2946926"/>
              <a:ext cx="963842"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2"/>
            <p:cNvSpPr txBox="1"/>
            <p:nvPr/>
          </p:nvSpPr>
          <p:spPr>
            <a:xfrm>
              <a:off x="604276" y="2993977"/>
              <a:ext cx="869740" cy="1308184"/>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3</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6600"/>
              <a:buFont typeface="Calibri"/>
              <a:buNone/>
            </a:pPr>
            <a:r>
              <a:rPr lang="en-IE" sz="6600" b="1" i="1" dirty="0">
                <a:solidFill>
                  <a:srgbClr val="385623"/>
                </a:solidFill>
                <a:latin typeface="Calibri"/>
                <a:ea typeface="Calibri"/>
                <a:cs typeface="Calibri"/>
                <a:sym typeface="Calibri"/>
              </a:rPr>
              <a:t>NECESSARY ATTITUDES</a:t>
            </a:r>
            <a:endParaRPr lang="en-IE" sz="6600" b="1" i="1" dirty="0">
              <a:solidFill>
                <a:srgbClr val="385623"/>
              </a:solidFill>
            </a:endParaRPr>
          </a:p>
        </p:txBody>
      </p:sp>
      <p:pic>
        <p:nvPicPr>
          <p:cNvPr id="558" name="Google Shape;558;p53"/>
          <p:cNvPicPr preferRelativeResize="0"/>
          <p:nvPr/>
        </p:nvPicPr>
        <p:blipFill rotWithShape="1">
          <a:blip r:embed="rId3">
            <a:alphaModFix/>
          </a:blip>
          <a:srcRect/>
          <a:stretch/>
        </p:blipFill>
        <p:spPr>
          <a:xfrm>
            <a:off x="2600960" y="1462350"/>
            <a:ext cx="6990080" cy="524256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563" name="Google Shape;563;p54"/>
          <p:cNvGrpSpPr/>
          <p:nvPr/>
        </p:nvGrpSpPr>
        <p:grpSpPr>
          <a:xfrm>
            <a:off x="1199322" y="290497"/>
            <a:ext cx="9501806" cy="4347088"/>
            <a:chOff x="506896" y="2124"/>
            <a:chExt cx="9501807" cy="4347088"/>
          </a:xfrm>
        </p:grpSpPr>
        <p:sp>
          <p:nvSpPr>
            <p:cNvPr id="564" name="Google Shape;564;p54"/>
            <p:cNvSpPr/>
            <p:nvPr/>
          </p:nvSpPr>
          <p:spPr>
            <a:xfrm rot="5400000">
              <a:off x="3975689" y="-2661723"/>
              <a:ext cx="1121829" cy="672998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4"/>
            <p:cNvSpPr txBox="1"/>
            <p:nvPr/>
          </p:nvSpPr>
          <p:spPr>
            <a:xfrm>
              <a:off x="1171612" y="197117"/>
              <a:ext cx="6675221" cy="1012303"/>
            </a:xfrm>
            <a:prstGeom prst="rect">
              <a:avLst/>
            </a:prstGeom>
            <a:noFill/>
            <a:ln>
              <a:noFill/>
            </a:ln>
          </p:spPr>
          <p:txBody>
            <a:bodyPr spcFirstLastPara="1" wrap="square" lIns="209550" tIns="104775" rIns="209550" bIns="104775" anchor="ctr" anchorCtr="0">
              <a:noAutofit/>
            </a:bodyPr>
            <a:lstStyle/>
            <a:p>
              <a:pPr marL="285750" marR="0" lvl="1" indent="-285750" algn="l" rtl="0">
                <a:lnSpc>
                  <a:spcPct val="90000"/>
                </a:lnSpc>
                <a:spcBef>
                  <a:spcPts val="0"/>
                </a:spcBef>
                <a:spcAft>
                  <a:spcPts val="0"/>
                </a:spcAft>
                <a:buClr>
                  <a:schemeClr val="dk1"/>
                </a:buClr>
                <a:buSzPts val="5500"/>
                <a:buFont typeface="Calibri"/>
                <a:buNone/>
              </a:pPr>
              <a:r>
                <a:rPr lang="en-IE" sz="5500" b="0" i="0" u="none" strike="noStrike" cap="none" dirty="0">
                  <a:solidFill>
                    <a:schemeClr val="dk1"/>
                  </a:solidFill>
                  <a:latin typeface="Calibri"/>
                  <a:ea typeface="Calibri"/>
                  <a:cs typeface="Calibri"/>
                  <a:sym typeface="Calibri"/>
                </a:rPr>
                <a:t>Triple courage</a:t>
              </a:r>
              <a:endParaRPr lang="en-IE" dirty="0"/>
            </a:p>
          </p:txBody>
        </p:sp>
        <p:sp>
          <p:nvSpPr>
            <p:cNvPr id="566" name="Google Shape;566;p54"/>
            <p:cNvSpPr/>
            <p:nvPr/>
          </p:nvSpPr>
          <p:spPr>
            <a:xfrm flipH="1">
              <a:off x="506896"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4"/>
            <p:cNvSpPr txBox="1"/>
            <p:nvPr/>
          </p:nvSpPr>
          <p:spPr>
            <a:xfrm>
              <a:off x="539345" y="34573"/>
              <a:ext cx="599818" cy="133738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68" name="Google Shape;568;p54"/>
            <p:cNvSpPr/>
            <p:nvPr/>
          </p:nvSpPr>
          <p:spPr>
            <a:xfrm rot="5400000">
              <a:off x="5072323" y="-2199796"/>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4"/>
            <p:cNvSpPr txBox="1"/>
            <p:nvPr/>
          </p:nvSpPr>
          <p:spPr>
            <a:xfrm>
              <a:off x="1257773" y="1669517"/>
              <a:ext cx="8696167" cy="1012303"/>
            </a:xfrm>
            <a:prstGeom prst="rect">
              <a:avLst/>
            </a:prstGeom>
            <a:noFill/>
            <a:ln>
              <a:noFill/>
            </a:ln>
          </p:spPr>
          <p:txBody>
            <a:bodyPr spcFirstLastPara="1" wrap="square" lIns="209550" tIns="104775" rIns="209550" bIns="104775" anchor="ctr" anchorCtr="0">
              <a:noAutofit/>
            </a:bodyPr>
            <a:lstStyle/>
            <a:p>
              <a:pPr marL="285750" marR="0" lvl="1" indent="-285750" algn="l" rtl="0">
                <a:lnSpc>
                  <a:spcPct val="90000"/>
                </a:lnSpc>
                <a:spcBef>
                  <a:spcPts val="0"/>
                </a:spcBef>
                <a:spcAft>
                  <a:spcPts val="0"/>
                </a:spcAft>
                <a:buClr>
                  <a:schemeClr val="dk1"/>
                </a:buClr>
                <a:buSzPts val="5500"/>
                <a:buFont typeface="Calibri"/>
                <a:buNone/>
              </a:pPr>
              <a:r>
                <a:rPr lang="en-IE" sz="5500" b="0" i="0" u="none" strike="noStrike" cap="none" dirty="0">
                  <a:solidFill>
                    <a:schemeClr val="dk1"/>
                  </a:solidFill>
                  <a:latin typeface="Calibri"/>
                  <a:ea typeface="Calibri"/>
                  <a:cs typeface="Calibri"/>
                  <a:sym typeface="Calibri"/>
                </a:rPr>
                <a:t>Openness to newness</a:t>
              </a:r>
            </a:p>
          </p:txBody>
        </p:sp>
        <p:sp>
          <p:nvSpPr>
            <p:cNvPr id="570" name="Google Shape;570;p54"/>
            <p:cNvSpPr/>
            <p:nvPr/>
          </p:nvSpPr>
          <p:spPr>
            <a:xfrm>
              <a:off x="506896"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4"/>
            <p:cNvSpPr txBox="1"/>
            <p:nvPr/>
          </p:nvSpPr>
          <p:spPr>
            <a:xfrm>
              <a:off x="543551" y="1511180"/>
              <a:ext cx="677566" cy="132897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572" name="Google Shape;572;p54"/>
            <p:cNvSpPr/>
            <p:nvPr/>
          </p:nvSpPr>
          <p:spPr>
            <a:xfrm rot="5400000">
              <a:off x="4187759" y="283077"/>
              <a:ext cx="1121829" cy="672998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4"/>
            <p:cNvSpPr txBox="1"/>
            <p:nvPr/>
          </p:nvSpPr>
          <p:spPr>
            <a:xfrm>
              <a:off x="1383682" y="3141918"/>
              <a:ext cx="6675221" cy="1012303"/>
            </a:xfrm>
            <a:prstGeom prst="rect">
              <a:avLst/>
            </a:prstGeom>
            <a:noFill/>
            <a:ln>
              <a:noFill/>
            </a:ln>
          </p:spPr>
          <p:txBody>
            <a:bodyPr spcFirstLastPara="1" wrap="square" lIns="209550" tIns="104775" rIns="209550" bIns="104775" anchor="ctr" anchorCtr="0">
              <a:noAutofit/>
            </a:bodyPr>
            <a:lstStyle/>
            <a:p>
              <a:pPr marL="285750" marR="0" lvl="1" indent="-285750" algn="l" rtl="0">
                <a:lnSpc>
                  <a:spcPct val="90000"/>
                </a:lnSpc>
                <a:spcBef>
                  <a:spcPts val="0"/>
                </a:spcBef>
                <a:spcAft>
                  <a:spcPts val="0"/>
                </a:spcAft>
                <a:buClr>
                  <a:schemeClr val="dk1"/>
                </a:buClr>
                <a:buSzPts val="5500"/>
                <a:buFont typeface="Calibri"/>
                <a:buNone/>
              </a:pPr>
              <a:r>
                <a:rPr lang="en-IE" sz="5500" b="0" i="0" u="none" strike="noStrike" cap="none">
                  <a:solidFill>
                    <a:schemeClr val="dk1"/>
                  </a:solidFill>
                  <a:latin typeface="Calibri"/>
                  <a:ea typeface="Calibri"/>
                  <a:cs typeface="Calibri"/>
                  <a:sym typeface="Calibri"/>
                </a:rPr>
                <a:t>Passion for education</a:t>
              </a:r>
            </a:p>
          </p:txBody>
        </p:sp>
        <p:sp>
          <p:nvSpPr>
            <p:cNvPr id="574" name="Google Shape;574;p54"/>
            <p:cNvSpPr/>
            <p:nvPr/>
          </p:nvSpPr>
          <p:spPr>
            <a:xfrm flipH="1">
              <a:off x="506896" y="2946926"/>
              <a:ext cx="87678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4"/>
            <p:cNvSpPr txBox="1"/>
            <p:nvPr/>
          </p:nvSpPr>
          <p:spPr>
            <a:xfrm>
              <a:off x="549697" y="2989727"/>
              <a:ext cx="791184" cy="131668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grpSp>
        <p:nvGrpSpPr>
          <p:cNvPr id="576" name="Google Shape;576;p54"/>
          <p:cNvGrpSpPr/>
          <p:nvPr/>
        </p:nvGrpSpPr>
        <p:grpSpPr>
          <a:xfrm>
            <a:off x="1156253" y="4768692"/>
            <a:ext cx="950844" cy="1402286"/>
            <a:chOff x="0" y="2946926"/>
            <a:chExt cx="3785616" cy="1402286"/>
          </a:xfrm>
        </p:grpSpPr>
        <p:sp>
          <p:nvSpPr>
            <p:cNvPr id="577" name="Google Shape;577;p54"/>
            <p:cNvSpPr/>
            <p:nvPr/>
          </p:nvSpPr>
          <p:spPr>
            <a:xfrm>
              <a:off x="0" y="2946926"/>
              <a:ext cx="3785616" cy="140228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4"/>
            <p:cNvSpPr txBox="1"/>
            <p:nvPr/>
          </p:nvSpPr>
          <p:spPr>
            <a:xfrm>
              <a:off x="136910" y="3015380"/>
              <a:ext cx="3648706" cy="1265378"/>
            </a:xfrm>
            <a:prstGeom prst="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579" name="Google Shape;579;p54"/>
          <p:cNvGrpSpPr/>
          <p:nvPr/>
        </p:nvGrpSpPr>
        <p:grpSpPr>
          <a:xfrm>
            <a:off x="2124291" y="4908921"/>
            <a:ext cx="6729984" cy="1121829"/>
            <a:chOff x="3785616" y="3087155"/>
            <a:chExt cx="6729984" cy="1121829"/>
          </a:xfrm>
        </p:grpSpPr>
        <p:sp>
          <p:nvSpPr>
            <p:cNvPr id="580" name="Google Shape;580;p54"/>
            <p:cNvSpPr/>
            <p:nvPr/>
          </p:nvSpPr>
          <p:spPr>
            <a:xfrm rot="5400000">
              <a:off x="6589693" y="283077"/>
              <a:ext cx="1121829" cy="6729984"/>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4"/>
            <p:cNvSpPr txBox="1"/>
            <p:nvPr/>
          </p:nvSpPr>
          <p:spPr>
            <a:xfrm>
              <a:off x="3785616" y="3141918"/>
              <a:ext cx="6675221" cy="1012303"/>
            </a:xfrm>
            <a:prstGeom prst="rect">
              <a:avLst/>
            </a:prstGeom>
            <a:solidFill>
              <a:srgbClr val="A8D08C"/>
            </a:solidFill>
            <a:ln>
              <a:noFill/>
            </a:ln>
          </p:spPr>
          <p:txBody>
            <a:bodyPr spcFirstLastPara="1" wrap="square" lIns="110475" tIns="55225" rIns="110475" bIns="55225" anchor="ctr" anchorCtr="0">
              <a:noAutofit/>
            </a:bodyPr>
            <a:lstStyle/>
            <a:p>
              <a:pPr marL="285750" marR="0" lvl="1" indent="-101600" algn="l" rtl="0">
                <a:lnSpc>
                  <a:spcPct val="90000"/>
                </a:lnSpc>
                <a:spcBef>
                  <a:spcPts val="0"/>
                </a:spcBef>
                <a:spcAft>
                  <a:spcPts val="0"/>
                </a:spcAft>
                <a:buClr>
                  <a:schemeClr val="dk1"/>
                </a:buClr>
                <a:buSzPts val="2900"/>
                <a:buFont typeface="Calibri"/>
                <a:buNone/>
              </a:pPr>
              <a:endParaRPr sz="2900" b="0" i="0" u="none" strike="noStrike" cap="none">
                <a:solidFill>
                  <a:schemeClr val="dk1"/>
                </a:solidFill>
                <a:latin typeface="Calibri"/>
                <a:ea typeface="Calibri"/>
                <a:cs typeface="Calibri"/>
                <a:sym typeface="Calibri"/>
              </a:endParaRPr>
            </a:p>
            <a:p>
              <a:pPr marL="285750" marR="0" lvl="1" indent="-101600" algn="l" rtl="0">
                <a:lnSpc>
                  <a:spcPct val="90000"/>
                </a:lnSpc>
                <a:spcBef>
                  <a:spcPts val="435"/>
                </a:spcBef>
                <a:spcAft>
                  <a:spcPts val="0"/>
                </a:spcAft>
                <a:buClr>
                  <a:schemeClr val="dk1"/>
                </a:buClr>
                <a:buSzPts val="2900"/>
                <a:buFont typeface="Calibri"/>
                <a:buNone/>
              </a:pPr>
              <a:endParaRPr sz="2900" b="0" i="0" u="none" strike="noStrike" cap="none">
                <a:solidFill>
                  <a:schemeClr val="dk1"/>
                </a:solidFill>
                <a:latin typeface="Calibri"/>
                <a:ea typeface="Calibri"/>
                <a:cs typeface="Calibri"/>
                <a:sym typeface="Calibri"/>
              </a:endParaRPr>
            </a:p>
          </p:txBody>
        </p:sp>
      </p:grpSp>
      <p:sp>
        <p:nvSpPr>
          <p:cNvPr id="582" name="Google Shape;582;p54"/>
          <p:cNvSpPr txBox="1"/>
          <p:nvPr/>
        </p:nvSpPr>
        <p:spPr>
          <a:xfrm>
            <a:off x="2107096" y="5109471"/>
            <a:ext cx="6692416" cy="981447"/>
          </a:xfrm>
          <a:prstGeom prst="rect">
            <a:avLst/>
          </a:prstGeom>
          <a:solidFill>
            <a:srgbClr val="A8D08C"/>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PE" sz="5400" dirty="0">
                <a:solidFill>
                  <a:schemeClr val="dk1"/>
                </a:solidFill>
                <a:latin typeface="Calibri"/>
                <a:ea typeface="Calibri"/>
                <a:cs typeface="Calibri"/>
                <a:sym typeface="Calibri"/>
              </a:rPr>
              <a:t>Care</a:t>
            </a:r>
            <a:endParaRPr sz="5400"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5"/>
          <p:cNvSpPr txBox="1">
            <a:spLocks noGrp="1"/>
          </p:cNvSpPr>
          <p:nvPr>
            <p:ph type="title"/>
          </p:nvPr>
        </p:nvSpPr>
        <p:spPr>
          <a:xfrm>
            <a:off x="655319" y="473355"/>
            <a:ext cx="637249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4400"/>
              <a:buFont typeface="Calibri"/>
              <a:buNone/>
            </a:pPr>
            <a:r>
              <a:rPr lang="en-IE" sz="4400" b="1" i="1">
                <a:solidFill>
                  <a:srgbClr val="385623"/>
                </a:solidFill>
                <a:latin typeface="Calibri"/>
                <a:ea typeface="Calibri"/>
                <a:cs typeface="Calibri"/>
                <a:sym typeface="Calibri"/>
              </a:rPr>
              <a:t>FINAL CALL OF THE  INSTRUMENTUN LABORIS</a:t>
            </a:r>
            <a:endParaRPr lang="en-IE" i="1">
              <a:solidFill>
                <a:srgbClr val="385623"/>
              </a:solidFill>
            </a:endParaRPr>
          </a:p>
        </p:txBody>
      </p:sp>
      <p:pic>
        <p:nvPicPr>
          <p:cNvPr id="588" name="Google Shape;588;p55"/>
          <p:cNvPicPr preferRelativeResize="0"/>
          <p:nvPr/>
        </p:nvPicPr>
        <p:blipFill rotWithShape="1">
          <a:blip r:embed="rId3">
            <a:alphaModFix/>
          </a:blip>
          <a:srcRect/>
          <a:stretch/>
        </p:blipFill>
        <p:spPr>
          <a:xfrm>
            <a:off x="2105226" y="1891683"/>
            <a:ext cx="4176304" cy="4733145"/>
          </a:xfrm>
          <a:prstGeom prst="rect">
            <a:avLst/>
          </a:prstGeom>
          <a:noFill/>
          <a:ln>
            <a:noFill/>
          </a:ln>
        </p:spPr>
      </p:pic>
      <p:pic>
        <p:nvPicPr>
          <p:cNvPr id="589" name="Google Shape;589;p55"/>
          <p:cNvPicPr preferRelativeResize="0"/>
          <p:nvPr/>
        </p:nvPicPr>
        <p:blipFill rotWithShape="1">
          <a:blip r:embed="rId4">
            <a:alphaModFix/>
          </a:blip>
          <a:srcRect/>
          <a:stretch/>
        </p:blipFill>
        <p:spPr>
          <a:xfrm>
            <a:off x="7605712" y="0"/>
            <a:ext cx="4586288" cy="68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56"/>
          <p:cNvGrpSpPr/>
          <p:nvPr/>
        </p:nvGrpSpPr>
        <p:grpSpPr>
          <a:xfrm>
            <a:off x="1199322" y="290497"/>
            <a:ext cx="9501806" cy="4347088"/>
            <a:chOff x="506896" y="2124"/>
            <a:chExt cx="9501807" cy="4347088"/>
          </a:xfrm>
        </p:grpSpPr>
        <p:sp>
          <p:nvSpPr>
            <p:cNvPr id="595" name="Google Shape;595;p56"/>
            <p:cNvSpPr/>
            <p:nvPr/>
          </p:nvSpPr>
          <p:spPr>
            <a:xfrm rot="5400000">
              <a:off x="3975689" y="-2661723"/>
              <a:ext cx="1121829" cy="672998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6"/>
            <p:cNvSpPr txBox="1"/>
            <p:nvPr/>
          </p:nvSpPr>
          <p:spPr>
            <a:xfrm>
              <a:off x="1171612" y="197117"/>
              <a:ext cx="6675221" cy="1012303"/>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n-IE" sz="3300" b="0" i="0" u="none" strike="noStrike" cap="none" dirty="0">
                  <a:solidFill>
                    <a:schemeClr val="dk1"/>
                  </a:solidFill>
                  <a:latin typeface="Calibri"/>
                  <a:ea typeface="Calibri"/>
                  <a:cs typeface="Calibri"/>
                  <a:sym typeface="Calibri"/>
                </a:rPr>
                <a:t>Take care of the fragility of people</a:t>
              </a:r>
            </a:p>
          </p:txBody>
        </p:sp>
        <p:sp>
          <p:nvSpPr>
            <p:cNvPr id="597" name="Google Shape;597;p56"/>
            <p:cNvSpPr/>
            <p:nvPr/>
          </p:nvSpPr>
          <p:spPr>
            <a:xfrm flipH="1">
              <a:off x="506896"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6"/>
            <p:cNvSpPr txBox="1"/>
            <p:nvPr/>
          </p:nvSpPr>
          <p:spPr>
            <a:xfrm>
              <a:off x="539345" y="34573"/>
              <a:ext cx="599818" cy="133738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99" name="Google Shape;599;p56"/>
            <p:cNvSpPr/>
            <p:nvPr/>
          </p:nvSpPr>
          <p:spPr>
            <a:xfrm rot="5400000">
              <a:off x="5072323" y="-2199796"/>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6"/>
            <p:cNvSpPr txBox="1"/>
            <p:nvPr/>
          </p:nvSpPr>
          <p:spPr>
            <a:xfrm>
              <a:off x="1257773" y="1669517"/>
              <a:ext cx="8696167" cy="1012303"/>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n-IE" sz="3300" b="0" i="0" u="none" strike="noStrike" cap="none" dirty="0">
                  <a:solidFill>
                    <a:schemeClr val="dk1"/>
                  </a:solidFill>
                  <a:latin typeface="Calibri"/>
                  <a:ea typeface="Calibri"/>
                  <a:cs typeface="Calibri"/>
                  <a:sym typeface="Calibri"/>
                </a:rPr>
                <a:t>Together promote this education pact and make it real</a:t>
              </a:r>
            </a:p>
          </p:txBody>
        </p:sp>
        <p:sp>
          <p:nvSpPr>
            <p:cNvPr id="601" name="Google Shape;601;p56"/>
            <p:cNvSpPr/>
            <p:nvPr/>
          </p:nvSpPr>
          <p:spPr>
            <a:xfrm>
              <a:off x="506896"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6"/>
            <p:cNvSpPr txBox="1"/>
            <p:nvPr/>
          </p:nvSpPr>
          <p:spPr>
            <a:xfrm>
              <a:off x="543551" y="1511180"/>
              <a:ext cx="677566" cy="132897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603" name="Google Shape;603;p56"/>
            <p:cNvSpPr/>
            <p:nvPr/>
          </p:nvSpPr>
          <p:spPr>
            <a:xfrm rot="5400000">
              <a:off x="4187759" y="283077"/>
              <a:ext cx="1121829" cy="672998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6"/>
            <p:cNvSpPr txBox="1"/>
            <p:nvPr/>
          </p:nvSpPr>
          <p:spPr>
            <a:xfrm>
              <a:off x="1383682" y="3141918"/>
              <a:ext cx="6675221" cy="1012303"/>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n-IE" sz="3300" b="0" i="0" u="none" strike="noStrike" cap="none" dirty="0">
                  <a:solidFill>
                    <a:schemeClr val="dk1"/>
                  </a:solidFill>
                  <a:latin typeface="Calibri"/>
                  <a:ea typeface="Calibri"/>
                  <a:cs typeface="Calibri"/>
                  <a:sym typeface="Calibri"/>
                </a:rPr>
                <a:t>Call to public figures</a:t>
              </a:r>
            </a:p>
          </p:txBody>
        </p:sp>
        <p:sp>
          <p:nvSpPr>
            <p:cNvPr id="605" name="Google Shape;605;p56"/>
            <p:cNvSpPr/>
            <p:nvPr/>
          </p:nvSpPr>
          <p:spPr>
            <a:xfrm flipH="1">
              <a:off x="506896" y="2946926"/>
              <a:ext cx="87678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6"/>
            <p:cNvSpPr txBox="1"/>
            <p:nvPr/>
          </p:nvSpPr>
          <p:spPr>
            <a:xfrm>
              <a:off x="549697" y="2989727"/>
              <a:ext cx="791184" cy="131668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grpSp>
        <p:nvGrpSpPr>
          <p:cNvPr id="607" name="Google Shape;607;p56"/>
          <p:cNvGrpSpPr/>
          <p:nvPr/>
        </p:nvGrpSpPr>
        <p:grpSpPr>
          <a:xfrm>
            <a:off x="1156253" y="4768692"/>
            <a:ext cx="950844" cy="1402286"/>
            <a:chOff x="0" y="2946926"/>
            <a:chExt cx="3785616" cy="1402286"/>
          </a:xfrm>
        </p:grpSpPr>
        <p:sp>
          <p:nvSpPr>
            <p:cNvPr id="608" name="Google Shape;608;p56"/>
            <p:cNvSpPr/>
            <p:nvPr/>
          </p:nvSpPr>
          <p:spPr>
            <a:xfrm>
              <a:off x="0" y="2946926"/>
              <a:ext cx="3785616" cy="140228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6"/>
            <p:cNvSpPr txBox="1"/>
            <p:nvPr/>
          </p:nvSpPr>
          <p:spPr>
            <a:xfrm>
              <a:off x="136910" y="3015380"/>
              <a:ext cx="3648706" cy="1265378"/>
            </a:xfrm>
            <a:prstGeom prst="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610" name="Google Shape;610;p56"/>
          <p:cNvGrpSpPr/>
          <p:nvPr/>
        </p:nvGrpSpPr>
        <p:grpSpPr>
          <a:xfrm>
            <a:off x="2124291" y="4908921"/>
            <a:ext cx="6729984" cy="1121829"/>
            <a:chOff x="3785616" y="3087155"/>
            <a:chExt cx="6729984" cy="1121829"/>
          </a:xfrm>
        </p:grpSpPr>
        <p:sp>
          <p:nvSpPr>
            <p:cNvPr id="611" name="Google Shape;611;p56"/>
            <p:cNvSpPr/>
            <p:nvPr/>
          </p:nvSpPr>
          <p:spPr>
            <a:xfrm rot="5400000">
              <a:off x="6589693" y="283077"/>
              <a:ext cx="1121829" cy="6729984"/>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6"/>
            <p:cNvSpPr txBox="1"/>
            <p:nvPr/>
          </p:nvSpPr>
          <p:spPr>
            <a:xfrm>
              <a:off x="3785616" y="3141918"/>
              <a:ext cx="6675221" cy="1012303"/>
            </a:xfrm>
            <a:prstGeom prst="rect">
              <a:avLst/>
            </a:prstGeom>
            <a:solidFill>
              <a:srgbClr val="A8D08C"/>
            </a:solidFill>
            <a:ln>
              <a:noFill/>
            </a:ln>
          </p:spPr>
          <p:txBody>
            <a:bodyPr spcFirstLastPara="1" wrap="square" lIns="110475" tIns="55225" rIns="110475" bIns="55225" anchor="ctr" anchorCtr="0">
              <a:noAutofit/>
            </a:bodyPr>
            <a:lstStyle/>
            <a:p>
              <a:pPr marL="285750" marR="0" lvl="1" indent="-101600" algn="l" rtl="0">
                <a:lnSpc>
                  <a:spcPct val="90000"/>
                </a:lnSpc>
                <a:spcBef>
                  <a:spcPts val="0"/>
                </a:spcBef>
                <a:spcAft>
                  <a:spcPts val="0"/>
                </a:spcAft>
                <a:buClr>
                  <a:schemeClr val="dk1"/>
                </a:buClr>
                <a:buSzPts val="2900"/>
                <a:buFont typeface="Calibri"/>
                <a:buNone/>
              </a:pPr>
              <a:endParaRPr sz="2900" b="0" i="0" u="none" strike="noStrike" cap="none" dirty="0">
                <a:solidFill>
                  <a:schemeClr val="dk1"/>
                </a:solidFill>
                <a:latin typeface="Calibri"/>
                <a:ea typeface="Calibri"/>
                <a:cs typeface="Calibri"/>
                <a:sym typeface="Calibri"/>
              </a:endParaRPr>
            </a:p>
            <a:p>
              <a:pPr marL="285750" marR="0" lvl="1" indent="-101600" algn="l" rtl="0">
                <a:lnSpc>
                  <a:spcPct val="90000"/>
                </a:lnSpc>
                <a:spcBef>
                  <a:spcPts val="435"/>
                </a:spcBef>
                <a:spcAft>
                  <a:spcPts val="0"/>
                </a:spcAft>
                <a:buClr>
                  <a:schemeClr val="dk1"/>
                </a:buClr>
                <a:buSzPts val="2900"/>
                <a:buFont typeface="Calibri"/>
                <a:buNone/>
              </a:pPr>
              <a:endParaRPr sz="2900" b="0" i="0" u="none" strike="noStrike" cap="none" dirty="0">
                <a:solidFill>
                  <a:schemeClr val="dk1"/>
                </a:solidFill>
                <a:latin typeface="Calibri"/>
                <a:ea typeface="Calibri"/>
                <a:cs typeface="Calibri"/>
                <a:sym typeface="Calibri"/>
              </a:endParaRPr>
            </a:p>
          </p:txBody>
        </p:sp>
      </p:grpSp>
      <p:sp>
        <p:nvSpPr>
          <p:cNvPr id="613" name="Google Shape;613;p56"/>
          <p:cNvSpPr txBox="1"/>
          <p:nvPr/>
        </p:nvSpPr>
        <p:spPr>
          <a:xfrm>
            <a:off x="2107096" y="5109471"/>
            <a:ext cx="6692416" cy="619232"/>
          </a:xfrm>
          <a:prstGeom prst="rect">
            <a:avLst/>
          </a:prstGeom>
          <a:solidFill>
            <a:srgbClr val="A8D08C"/>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IE" sz="3200" dirty="0">
                <a:solidFill>
                  <a:schemeClr val="dk1"/>
                </a:solidFill>
                <a:latin typeface="Calibri"/>
                <a:ea typeface="Calibri"/>
                <a:cs typeface="Calibri"/>
                <a:sym typeface="Calibri"/>
              </a:rPr>
              <a:t>Scientists, artists…</a:t>
            </a:r>
            <a:endParaRPr lang="en-I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57"/>
          <p:cNvPicPr preferRelativeResize="0"/>
          <p:nvPr/>
        </p:nvPicPr>
        <p:blipFill rotWithShape="1">
          <a:blip r:embed="rId3">
            <a:alphaModFix/>
          </a:blip>
          <a:srcRect/>
          <a:stretch/>
        </p:blipFill>
        <p:spPr>
          <a:xfrm>
            <a:off x="0" y="-7228"/>
            <a:ext cx="12192000" cy="68724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B798-5815-5F14-6CC7-EA4502C5C29C}"/>
              </a:ext>
            </a:extLst>
          </p:cNvPr>
          <p:cNvSpPr>
            <a:spLocks noGrp="1"/>
          </p:cNvSpPr>
          <p:nvPr>
            <p:ph type="title"/>
          </p:nvPr>
        </p:nvSpPr>
        <p:spPr>
          <a:xfrm>
            <a:off x="838200" y="18255"/>
            <a:ext cx="10515600" cy="804705"/>
          </a:xfrm>
        </p:spPr>
        <p:txBody>
          <a:bodyPr>
            <a:normAutofit/>
          </a:bodyPr>
          <a:lstStyle/>
          <a:p>
            <a:pPr algn="ctr"/>
            <a:r>
              <a:rPr lang="en-IE" sz="4000" b="1" cap="small" dirty="0">
                <a:solidFill>
                  <a:srgbClr val="FF0000"/>
                </a:solidFill>
              </a:rPr>
              <a:t>The Catholic School</a:t>
            </a:r>
          </a:p>
        </p:txBody>
      </p:sp>
      <p:graphicFrame>
        <p:nvGraphicFramePr>
          <p:cNvPr id="4" name="Table 4">
            <a:extLst>
              <a:ext uri="{FF2B5EF4-FFF2-40B4-BE49-F238E27FC236}">
                <a16:creationId xmlns:a16="http://schemas.microsoft.com/office/drawing/2014/main" id="{23EB82D8-9FCE-46AB-9DFF-A9F6BA51FB9A}"/>
              </a:ext>
            </a:extLst>
          </p:cNvPr>
          <p:cNvGraphicFramePr>
            <a:graphicFrameLocks noGrp="1"/>
          </p:cNvGraphicFramePr>
          <p:nvPr>
            <p:extLst>
              <p:ext uri="{D42A27DB-BD31-4B8C-83A1-F6EECF244321}">
                <p14:modId xmlns:p14="http://schemas.microsoft.com/office/powerpoint/2010/main" val="712763652"/>
              </p:ext>
            </p:extLst>
          </p:nvPr>
        </p:nvGraphicFramePr>
        <p:xfrm>
          <a:off x="909322" y="669963"/>
          <a:ext cx="10444478" cy="6078654"/>
        </p:xfrm>
        <a:graphic>
          <a:graphicData uri="http://schemas.openxmlformats.org/drawingml/2006/table">
            <a:tbl>
              <a:tblPr firstRow="1" bandRow="1">
                <a:tableStyleId>{5C22544A-7EE6-4342-B048-85BDC9FD1C3A}</a:tableStyleId>
              </a:tblPr>
              <a:tblGrid>
                <a:gridCol w="3163146">
                  <a:extLst>
                    <a:ext uri="{9D8B030D-6E8A-4147-A177-3AD203B41FA5}">
                      <a16:colId xmlns:a16="http://schemas.microsoft.com/office/drawing/2014/main" val="2240271382"/>
                    </a:ext>
                  </a:extLst>
                </a:gridCol>
                <a:gridCol w="3640666">
                  <a:extLst>
                    <a:ext uri="{9D8B030D-6E8A-4147-A177-3AD203B41FA5}">
                      <a16:colId xmlns:a16="http://schemas.microsoft.com/office/drawing/2014/main" val="1265189375"/>
                    </a:ext>
                  </a:extLst>
                </a:gridCol>
                <a:gridCol w="3640666">
                  <a:extLst>
                    <a:ext uri="{9D8B030D-6E8A-4147-A177-3AD203B41FA5}">
                      <a16:colId xmlns:a16="http://schemas.microsoft.com/office/drawing/2014/main" val="486360536"/>
                    </a:ext>
                  </a:extLst>
                </a:gridCol>
              </a:tblGrid>
              <a:tr h="438985">
                <a:tc>
                  <a:txBody>
                    <a:bodyPr/>
                    <a:lstStyle/>
                    <a:p>
                      <a:r>
                        <a:rPr lang="en-IE" sz="2800" b="1" dirty="0">
                          <a:effectLst/>
                        </a:rPr>
                        <a:t>IS LOSING…</a:t>
                      </a:r>
                    </a:p>
                  </a:txBody>
                  <a:tcPr/>
                </a:tc>
                <a:tc>
                  <a:txBody>
                    <a:bodyPr/>
                    <a:lstStyle/>
                    <a:p>
                      <a:r>
                        <a:rPr lang="en-IE" sz="2800" b="1" dirty="0">
                          <a:effectLst/>
                        </a:rPr>
                        <a:t>HAS BECOME…</a:t>
                      </a:r>
                    </a:p>
                  </a:txBody>
                  <a:tcPr/>
                </a:tc>
                <a:tc>
                  <a:txBody>
                    <a:bodyPr/>
                    <a:lstStyle/>
                    <a:p>
                      <a:r>
                        <a:rPr lang="en-IE" sz="2800" b="1" dirty="0">
                          <a:effectLst/>
                        </a:rPr>
                        <a:t>SHOULD…</a:t>
                      </a:r>
                    </a:p>
                  </a:txBody>
                  <a:tcPr/>
                </a:tc>
                <a:extLst>
                  <a:ext uri="{0D108BD9-81ED-4DB2-BD59-A6C34878D82A}">
                    <a16:rowId xmlns:a16="http://schemas.microsoft.com/office/drawing/2014/main" val="2243456595"/>
                  </a:ext>
                </a:extLst>
              </a:tr>
              <a:tr h="2146156">
                <a:tc>
                  <a:txBody>
                    <a:bodyPr/>
                    <a:lstStyle/>
                    <a:p>
                      <a:pPr algn="ctr"/>
                      <a:r>
                        <a:rPr lang="en-IE" sz="3200" b="1" i="1" dirty="0"/>
                        <a:t>LEGITIMACY</a:t>
                      </a:r>
                      <a:endParaRPr lang="en-IE" sz="1800" b="1" i="1" dirty="0"/>
                    </a:p>
                  </a:txBody>
                  <a:tcPr/>
                </a:tc>
                <a:tc>
                  <a:txBody>
                    <a:bodyPr/>
                    <a:lstStyle/>
                    <a:p>
                      <a:r>
                        <a:rPr lang="en-IE" sz="1800" b="1" dirty="0"/>
                        <a:t>Elitist</a:t>
                      </a:r>
                    </a:p>
                    <a:p>
                      <a:r>
                        <a:rPr lang="en-IE" sz="1800" b="1" dirty="0"/>
                        <a:t>Exclusive</a:t>
                      </a:r>
                    </a:p>
                    <a:p>
                      <a:r>
                        <a:rPr lang="en-IE" sz="1800" b="1" dirty="0"/>
                        <a:t>Rigid</a:t>
                      </a:r>
                    </a:p>
                    <a:p>
                      <a:r>
                        <a:rPr lang="en-IE" sz="1800" b="1" dirty="0"/>
                        <a:t>Imposing</a:t>
                      </a:r>
                    </a:p>
                    <a:p>
                      <a:r>
                        <a:rPr lang="en-IE" sz="1800" b="1" dirty="0"/>
                        <a:t>Closed</a:t>
                      </a:r>
                    </a:p>
                  </a:txBody>
                  <a:tcPr/>
                </a:tc>
                <a:tc>
                  <a:txBody>
                    <a:bodyPr/>
                    <a:lstStyle/>
                    <a:p>
                      <a:r>
                        <a:rPr lang="en-IE" sz="1800" b="1" dirty="0"/>
                        <a:t>Open up</a:t>
                      </a:r>
                    </a:p>
                    <a:p>
                      <a:r>
                        <a:rPr lang="en-IE" sz="1800" b="1" dirty="0"/>
                        <a:t>Dialogue</a:t>
                      </a:r>
                    </a:p>
                    <a:p>
                      <a:r>
                        <a:rPr lang="en-IE" sz="1800" b="1" dirty="0"/>
                        <a:t>Welcome all</a:t>
                      </a:r>
                    </a:p>
                    <a:p>
                      <a:r>
                        <a:rPr lang="en-IE" sz="1800" b="1" dirty="0"/>
                        <a:t>Reach out to the most needy</a:t>
                      </a:r>
                    </a:p>
                    <a:p>
                      <a:r>
                        <a:rPr lang="en-IE" sz="1800" b="1" dirty="0"/>
                        <a:t>Promote culture of encounter</a:t>
                      </a:r>
                    </a:p>
                    <a:p>
                      <a:r>
                        <a:rPr lang="en-IE" sz="1800" b="1" dirty="0"/>
                        <a:t>Be more flexible</a:t>
                      </a:r>
                    </a:p>
                    <a:p>
                      <a:r>
                        <a:rPr lang="en-IE" sz="1800" b="1" dirty="0"/>
                        <a:t>Be more horizontal</a:t>
                      </a:r>
                    </a:p>
                  </a:txBody>
                  <a:tcPr/>
                </a:tc>
                <a:extLst>
                  <a:ext uri="{0D108BD9-81ED-4DB2-BD59-A6C34878D82A}">
                    <a16:rowId xmlns:a16="http://schemas.microsoft.com/office/drawing/2014/main" val="3258244620"/>
                  </a:ext>
                </a:extLst>
              </a:tr>
              <a:tr h="1853498">
                <a:tc>
                  <a:txBody>
                    <a:bodyPr/>
                    <a:lstStyle/>
                    <a:p>
                      <a:pPr algn="ctr"/>
                      <a:r>
                        <a:rPr lang="en-IE" sz="3200" b="1" i="1" dirty="0"/>
                        <a:t>AUTONOMY</a:t>
                      </a:r>
                    </a:p>
                    <a:p>
                      <a:pPr algn="ctr"/>
                      <a:r>
                        <a:rPr lang="en-IE" sz="3200" b="1" i="1" dirty="0"/>
                        <a:t>IDENTITY</a:t>
                      </a:r>
                    </a:p>
                  </a:txBody>
                  <a:tcPr/>
                </a:tc>
                <a:tc>
                  <a:txBody>
                    <a:bodyPr/>
                    <a:lstStyle/>
                    <a:p>
                      <a:r>
                        <a:rPr lang="en-IE" sz="1800" b="1" dirty="0"/>
                        <a:t>Dependent</a:t>
                      </a:r>
                    </a:p>
                    <a:p>
                      <a:r>
                        <a:rPr lang="en-IE" sz="1800" b="1" dirty="0"/>
                        <a:t>Comfortable</a:t>
                      </a:r>
                    </a:p>
                    <a:p>
                      <a:r>
                        <a:rPr lang="en-IE" sz="1800" b="1" dirty="0"/>
                        <a:t>Following trends</a:t>
                      </a:r>
                    </a:p>
                    <a:p>
                      <a:r>
                        <a:rPr lang="en-IE" sz="1800" b="1" dirty="0"/>
                        <a:t>Obedient to the Market/the State/Quality</a:t>
                      </a:r>
                    </a:p>
                  </a:txBody>
                  <a:tcPr/>
                </a:tc>
                <a:tc>
                  <a:txBody>
                    <a:bodyPr/>
                    <a:lstStyle/>
                    <a:p>
                      <a:r>
                        <a:rPr lang="en-IE" sz="1800" b="1" dirty="0"/>
                        <a:t>Free itself</a:t>
                      </a:r>
                    </a:p>
                    <a:p>
                      <a:r>
                        <a:rPr lang="en-IE" sz="1800" b="1" dirty="0"/>
                        <a:t>Reach out</a:t>
                      </a:r>
                    </a:p>
                    <a:p>
                      <a:r>
                        <a:rPr lang="en-IE" sz="1800" b="1" dirty="0"/>
                        <a:t>Move counter-culturally</a:t>
                      </a:r>
                    </a:p>
                    <a:p>
                      <a:r>
                        <a:rPr lang="en-IE" sz="1800" b="1" dirty="0"/>
                        <a:t>Generate hope</a:t>
                      </a:r>
                    </a:p>
                    <a:p>
                      <a:r>
                        <a:rPr lang="en-IE" sz="1800" b="1" dirty="0"/>
                        <a:t>Show humanity</a:t>
                      </a:r>
                    </a:p>
                  </a:txBody>
                  <a:tcPr/>
                </a:tc>
                <a:extLst>
                  <a:ext uri="{0D108BD9-81ED-4DB2-BD59-A6C34878D82A}">
                    <a16:rowId xmlns:a16="http://schemas.microsoft.com/office/drawing/2014/main" val="241497022"/>
                  </a:ext>
                </a:extLst>
              </a:tr>
              <a:tr h="1560840">
                <a:tc>
                  <a:txBody>
                    <a:bodyPr/>
                    <a:lstStyle/>
                    <a:p>
                      <a:pPr algn="ctr"/>
                      <a:r>
                        <a:rPr lang="en-IE" sz="3200" b="1" i="1" dirty="0"/>
                        <a:t>SIGNIFICANCE</a:t>
                      </a:r>
                      <a:endParaRPr lang="en-IE" sz="1800" b="1" i="1" dirty="0"/>
                    </a:p>
                  </a:txBody>
                  <a:tcPr/>
                </a:tc>
                <a:tc>
                  <a:txBody>
                    <a:bodyPr/>
                    <a:lstStyle/>
                    <a:p>
                      <a:r>
                        <a:rPr lang="en-IE" sz="1800" b="1" dirty="0"/>
                        <a:t>Does not have a monopoly on education</a:t>
                      </a:r>
                    </a:p>
                    <a:p>
                      <a:r>
                        <a:rPr lang="en-IE" sz="1800" b="1" dirty="0"/>
                        <a:t>Losing presence and importance</a:t>
                      </a:r>
                    </a:p>
                  </a:txBody>
                  <a:tcPr/>
                </a:tc>
                <a:tc>
                  <a:txBody>
                    <a:bodyPr/>
                    <a:lstStyle/>
                    <a:p>
                      <a:r>
                        <a:rPr lang="en-IE" sz="1800" b="1" dirty="0"/>
                        <a:t>Innovate</a:t>
                      </a:r>
                    </a:p>
                    <a:p>
                      <a:r>
                        <a:rPr lang="en-IE" sz="1800" b="1" dirty="0"/>
                        <a:t>Collaborate</a:t>
                      </a:r>
                    </a:p>
                    <a:p>
                      <a:r>
                        <a:rPr lang="en-IE" sz="1800" b="1" dirty="0"/>
                        <a:t>Transform</a:t>
                      </a:r>
                    </a:p>
                    <a:p>
                      <a:r>
                        <a:rPr lang="en-IE" sz="1800" b="1" dirty="0"/>
                        <a:t>Grow</a:t>
                      </a:r>
                    </a:p>
                    <a:p>
                      <a:r>
                        <a:rPr lang="en-IE" sz="1800" b="1" dirty="0"/>
                        <a:t>Bring value</a:t>
                      </a:r>
                    </a:p>
                  </a:txBody>
                  <a:tcPr/>
                </a:tc>
                <a:extLst>
                  <a:ext uri="{0D108BD9-81ED-4DB2-BD59-A6C34878D82A}">
                    <a16:rowId xmlns:a16="http://schemas.microsoft.com/office/drawing/2014/main" val="2236944127"/>
                  </a:ext>
                </a:extLst>
              </a:tr>
            </a:tbl>
          </a:graphicData>
        </a:graphic>
      </p:graphicFrame>
      <p:sp>
        <p:nvSpPr>
          <p:cNvPr id="5" name="Google Shape;116;p17">
            <a:extLst>
              <a:ext uri="{FF2B5EF4-FFF2-40B4-BE49-F238E27FC236}">
                <a16:creationId xmlns:a16="http://schemas.microsoft.com/office/drawing/2014/main" id="{96022849-AC94-2DC5-CC73-914412B577C8}"/>
              </a:ext>
            </a:extLst>
          </p:cNvPr>
          <p:cNvSpPr txBox="1"/>
          <p:nvPr/>
        </p:nvSpPr>
        <p:spPr>
          <a:xfrm>
            <a:off x="9220499" y="6440881"/>
            <a:ext cx="297150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IE" b="1" i="1" dirty="0">
                <a:latin typeface="Calibri"/>
                <a:ea typeface="Calibri"/>
                <a:cs typeface="Calibri"/>
                <a:sym typeface="Calibri"/>
              </a:rPr>
              <a:t>Source: </a:t>
            </a:r>
            <a:r>
              <a:rPr lang="en-IE" b="1" i="1" u="none" strike="noStrike" cap="none" dirty="0">
                <a:solidFill>
                  <a:srgbClr val="000000"/>
                </a:solidFill>
                <a:latin typeface="Calibri"/>
                <a:ea typeface="Calibri"/>
                <a:cs typeface="Calibri"/>
                <a:sym typeface="Calibri"/>
              </a:rPr>
              <a:t>Juan Antonio Ojeda Ortiz, </a:t>
            </a:r>
            <a:r>
              <a:rPr lang="en-IE" b="1" i="1" u="none" strike="noStrike" cap="none" dirty="0" err="1">
                <a:solidFill>
                  <a:srgbClr val="000000"/>
                </a:solidFill>
                <a:latin typeface="Calibri"/>
                <a:ea typeface="Calibri"/>
                <a:cs typeface="Calibri"/>
                <a:sym typeface="Calibri"/>
              </a:rPr>
              <a:t>fsc</a:t>
            </a:r>
            <a:r>
              <a:rPr lang="en-IE" b="1" i="1" u="none" strike="noStrike" cap="none" dirty="0">
                <a:solidFill>
                  <a:srgbClr val="000000"/>
                </a:solidFill>
                <a:latin typeface="Calibri"/>
                <a:ea typeface="Calibri"/>
                <a:cs typeface="Calibri"/>
                <a:sym typeface="Calibri"/>
              </a:rPr>
              <a:t>.</a:t>
            </a:r>
            <a:endParaRPr lang="en-IE" sz="1100" i="1" dirty="0"/>
          </a:p>
        </p:txBody>
      </p:sp>
      <p:pic>
        <p:nvPicPr>
          <p:cNvPr id="6" name="Google Shape;115;p17">
            <a:extLst>
              <a:ext uri="{FF2B5EF4-FFF2-40B4-BE49-F238E27FC236}">
                <a16:creationId xmlns:a16="http://schemas.microsoft.com/office/drawing/2014/main" id="{8A9A30D0-8542-AF23-B317-029EDE0F2552}"/>
              </a:ext>
            </a:extLst>
          </p:cNvPr>
          <p:cNvPicPr preferRelativeResize="0">
            <a:picLocks noGrp="1"/>
          </p:cNvPicPr>
          <p:nvPr>
            <p:ph type="body" idx="1"/>
          </p:nvPr>
        </p:nvPicPr>
        <p:blipFill rotWithShape="1">
          <a:blip r:embed="rId2">
            <a:alphaModFix/>
          </a:blip>
          <a:srcRect l="77336" r="1759" b="78200"/>
          <a:stretch/>
        </p:blipFill>
        <p:spPr>
          <a:xfrm>
            <a:off x="9834881" y="78803"/>
            <a:ext cx="2062480" cy="1488314"/>
          </a:xfrm>
          <a:prstGeom prst="rect">
            <a:avLst/>
          </a:prstGeom>
          <a:noFill/>
          <a:ln>
            <a:noFill/>
          </a:ln>
        </p:spPr>
      </p:pic>
    </p:spTree>
    <p:extLst>
      <p:ext uri="{BB962C8B-B14F-4D97-AF65-F5344CB8AC3E}">
        <p14:creationId xmlns:p14="http://schemas.microsoft.com/office/powerpoint/2010/main" val="236233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79681" y="304571"/>
            <a:ext cx="2157774" cy="5943829"/>
          </a:xfrm>
          <a:prstGeom prst="rect">
            <a:avLst/>
          </a:prstGeom>
          <a:solidFill>
            <a:srgbClr val="A2030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IE" sz="3600" dirty="0">
                <a:solidFill>
                  <a:schemeClr val="lt1"/>
                </a:solidFill>
                <a:latin typeface="Calibri"/>
                <a:ea typeface="Calibri"/>
                <a:cs typeface="Calibri"/>
                <a:sym typeface="Calibri"/>
              </a:rPr>
              <a:t>Not only is it necessary it is </a:t>
            </a:r>
            <a:r>
              <a:rPr lang="en-IE" sz="3600" b="1" dirty="0">
                <a:solidFill>
                  <a:schemeClr val="lt1"/>
                </a:solidFill>
                <a:latin typeface="Calibri"/>
                <a:ea typeface="Calibri"/>
                <a:cs typeface="Calibri"/>
                <a:sym typeface="Calibri"/>
              </a:rPr>
              <a:t>URGENT</a:t>
            </a:r>
            <a:r>
              <a:rPr lang="es-PE" sz="1800" dirty="0">
                <a:latin typeface="Calibri"/>
                <a:ea typeface="Calibri"/>
                <a:cs typeface="Calibri"/>
                <a:sym typeface="Calibri"/>
              </a:rPr>
              <a:t/>
            </a:r>
            <a:br>
              <a:rPr lang="es-PE" sz="1800" dirty="0">
                <a:latin typeface="Calibri"/>
                <a:ea typeface="Calibri"/>
                <a:cs typeface="Calibri"/>
                <a:sym typeface="Calibri"/>
              </a:rPr>
            </a:br>
            <a:endParaRPr dirty="0"/>
          </a:p>
        </p:txBody>
      </p:sp>
      <p:sp>
        <p:nvSpPr>
          <p:cNvPr id="4" name="Google Shape;116;p17">
            <a:extLst>
              <a:ext uri="{FF2B5EF4-FFF2-40B4-BE49-F238E27FC236}">
                <a16:creationId xmlns:a16="http://schemas.microsoft.com/office/drawing/2014/main" id="{90033904-8784-6EDA-7AE8-8284BF49C778}"/>
              </a:ext>
            </a:extLst>
          </p:cNvPr>
          <p:cNvSpPr txBox="1"/>
          <p:nvPr/>
        </p:nvSpPr>
        <p:spPr>
          <a:xfrm>
            <a:off x="9220499" y="6440881"/>
            <a:ext cx="297150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IE" b="1" i="1" dirty="0">
                <a:latin typeface="Calibri"/>
                <a:ea typeface="Calibri"/>
                <a:cs typeface="Calibri"/>
                <a:sym typeface="Calibri"/>
              </a:rPr>
              <a:t>Source: </a:t>
            </a:r>
            <a:r>
              <a:rPr lang="en-IE" b="1" i="1" u="none" strike="noStrike" cap="none" dirty="0">
                <a:solidFill>
                  <a:srgbClr val="000000"/>
                </a:solidFill>
                <a:latin typeface="Calibri"/>
                <a:ea typeface="Calibri"/>
                <a:cs typeface="Calibri"/>
                <a:sym typeface="Calibri"/>
              </a:rPr>
              <a:t>Juan Antonio Ojeda Ortiz, </a:t>
            </a:r>
            <a:r>
              <a:rPr lang="en-IE" b="1" i="1" u="none" strike="noStrike" cap="none" dirty="0" err="1">
                <a:solidFill>
                  <a:srgbClr val="000000"/>
                </a:solidFill>
                <a:latin typeface="Calibri"/>
                <a:ea typeface="Calibri"/>
                <a:cs typeface="Calibri"/>
                <a:sym typeface="Calibri"/>
              </a:rPr>
              <a:t>fsc</a:t>
            </a:r>
            <a:r>
              <a:rPr lang="en-IE" b="1" i="1" u="none" strike="noStrike" cap="none" dirty="0">
                <a:solidFill>
                  <a:srgbClr val="000000"/>
                </a:solidFill>
                <a:latin typeface="Calibri"/>
                <a:ea typeface="Calibri"/>
                <a:cs typeface="Calibri"/>
                <a:sym typeface="Calibri"/>
              </a:rPr>
              <a:t>.</a:t>
            </a:r>
            <a:endParaRPr lang="en-IE" sz="1100" i="1" dirty="0"/>
          </a:p>
        </p:txBody>
      </p:sp>
      <p:sp>
        <p:nvSpPr>
          <p:cNvPr id="5" name="TextBox 4">
            <a:extLst>
              <a:ext uri="{FF2B5EF4-FFF2-40B4-BE49-F238E27FC236}">
                <a16:creationId xmlns:a16="http://schemas.microsoft.com/office/drawing/2014/main" id="{E2989CF7-3A91-449A-84B7-2A6B82C97A51}"/>
              </a:ext>
            </a:extLst>
          </p:cNvPr>
          <p:cNvSpPr txBox="1"/>
          <p:nvPr/>
        </p:nvSpPr>
        <p:spPr>
          <a:xfrm>
            <a:off x="2420772" y="484276"/>
            <a:ext cx="9660017" cy="584775"/>
          </a:xfrm>
          <a:prstGeom prst="rect">
            <a:avLst/>
          </a:prstGeom>
          <a:noFill/>
          <a:ln w="19050">
            <a:solidFill>
              <a:schemeClr val="tx1"/>
            </a:solidFill>
          </a:ln>
        </p:spPr>
        <p:txBody>
          <a:bodyPr wrap="none" rtlCol="0">
            <a:spAutoFit/>
          </a:bodyPr>
          <a:lstStyle/>
          <a:p>
            <a:r>
              <a:rPr lang="en-IE" sz="3200" dirty="0">
                <a:solidFill>
                  <a:srgbClr val="FF0000"/>
                </a:solidFill>
                <a:latin typeface="Arial Black" panose="020B0A04020102020204" pitchFamily="34" charset="0"/>
              </a:rPr>
              <a:t>URGENT NEED TO CHANGE </a:t>
            </a:r>
            <a:r>
              <a:rPr lang="en-IE" sz="3200" dirty="0">
                <a:solidFill>
                  <a:schemeClr val="tx1"/>
                </a:solidFill>
                <a:latin typeface="Arial Black" panose="020B0A04020102020204" pitchFamily="34" charset="0"/>
              </a:rPr>
              <a:t>EDUCATION…</a:t>
            </a:r>
          </a:p>
        </p:txBody>
      </p:sp>
      <p:sp>
        <p:nvSpPr>
          <p:cNvPr id="6" name="TextBox 5">
            <a:extLst>
              <a:ext uri="{FF2B5EF4-FFF2-40B4-BE49-F238E27FC236}">
                <a16:creationId xmlns:a16="http://schemas.microsoft.com/office/drawing/2014/main" id="{A0440977-8973-D547-CEEF-FB33DB3134B2}"/>
              </a:ext>
            </a:extLst>
          </p:cNvPr>
          <p:cNvSpPr txBox="1"/>
          <p:nvPr/>
        </p:nvSpPr>
        <p:spPr>
          <a:xfrm>
            <a:off x="2420772" y="5496561"/>
            <a:ext cx="9660017" cy="584775"/>
          </a:xfrm>
          <a:prstGeom prst="rect">
            <a:avLst/>
          </a:prstGeom>
          <a:solidFill>
            <a:schemeClr val="tx1"/>
          </a:solidFill>
        </p:spPr>
        <p:txBody>
          <a:bodyPr wrap="square" rtlCol="0">
            <a:spAutoFit/>
          </a:bodyPr>
          <a:lstStyle/>
          <a:p>
            <a:pPr algn="ctr"/>
            <a:r>
              <a:rPr lang="en-IE" sz="3200" dirty="0">
                <a:solidFill>
                  <a:schemeClr val="bg1"/>
                </a:solidFill>
                <a:latin typeface="Arial Black" panose="020B0A04020102020204" pitchFamily="34" charset="0"/>
              </a:rPr>
              <a:t>Teaching</a:t>
            </a:r>
            <a:r>
              <a:rPr lang="en-IE" sz="3200" dirty="0">
                <a:solidFill>
                  <a:srgbClr val="FF0000"/>
                </a:solidFill>
                <a:latin typeface="Arial Black" panose="020B0A04020102020204" pitchFamily="34" charset="0"/>
              </a:rPr>
              <a:t> IS NOT </a:t>
            </a:r>
            <a:r>
              <a:rPr lang="en-IE" sz="3200" dirty="0">
                <a:solidFill>
                  <a:srgbClr val="00B050"/>
                </a:solidFill>
                <a:latin typeface="Arial Black" panose="020B0A04020102020204" pitchFamily="34" charset="0"/>
              </a:rPr>
              <a:t>EDUCATING</a:t>
            </a:r>
          </a:p>
        </p:txBody>
      </p:sp>
      <p:sp>
        <p:nvSpPr>
          <p:cNvPr id="7" name="TextBox 6">
            <a:extLst>
              <a:ext uri="{FF2B5EF4-FFF2-40B4-BE49-F238E27FC236}">
                <a16:creationId xmlns:a16="http://schemas.microsoft.com/office/drawing/2014/main" id="{24A76719-E8AC-1177-1367-D83787CBDC86}"/>
              </a:ext>
            </a:extLst>
          </p:cNvPr>
          <p:cNvSpPr txBox="1"/>
          <p:nvPr/>
        </p:nvSpPr>
        <p:spPr>
          <a:xfrm>
            <a:off x="2615132" y="2097866"/>
            <a:ext cx="2513916" cy="2677656"/>
          </a:xfrm>
          <a:prstGeom prst="rect">
            <a:avLst/>
          </a:prstGeom>
          <a:solidFill>
            <a:schemeClr val="bg1">
              <a:lumMod val="75000"/>
            </a:schemeClr>
          </a:solidFill>
        </p:spPr>
        <p:txBody>
          <a:bodyPr wrap="square" rtlCol="0">
            <a:spAutoFit/>
          </a:bodyPr>
          <a:lstStyle/>
          <a:p>
            <a:pPr algn="ctr"/>
            <a:endParaRPr lang="en-IE" sz="2000" b="1" dirty="0">
              <a:latin typeface="Calibri" panose="020F0502020204030204" pitchFamily="34" charset="0"/>
              <a:cs typeface="Calibri" panose="020F0502020204030204" pitchFamily="34" charset="0"/>
            </a:endParaRPr>
          </a:p>
          <a:p>
            <a:pPr algn="ctr"/>
            <a:r>
              <a:rPr lang="en-IE" sz="2000" b="1" dirty="0">
                <a:latin typeface="Calibri" panose="020F0502020204030204" pitchFamily="34" charset="0"/>
                <a:cs typeface="Calibri" panose="020F0502020204030204" pitchFamily="34" charset="0"/>
              </a:rPr>
              <a:t>Renew with Passion</a:t>
            </a:r>
          </a:p>
          <a:p>
            <a:pPr algn="ctr"/>
            <a:r>
              <a:rPr lang="en-IE" sz="2000" b="1" dirty="0">
                <a:latin typeface="Calibri" panose="020F0502020204030204" pitchFamily="34" charset="0"/>
                <a:cs typeface="Calibri" panose="020F0502020204030204" pitchFamily="34" charset="0"/>
              </a:rPr>
              <a:t>Rethink</a:t>
            </a:r>
          </a:p>
          <a:p>
            <a:pPr algn="ctr"/>
            <a:r>
              <a:rPr lang="en-IE" sz="2000" b="1" dirty="0">
                <a:latin typeface="Calibri" panose="020F0502020204030204" pitchFamily="34" charset="0"/>
                <a:cs typeface="Calibri" panose="020F0502020204030204" pitchFamily="34" charset="0"/>
              </a:rPr>
              <a:t>Reinvent</a:t>
            </a:r>
          </a:p>
          <a:p>
            <a:pPr algn="ctr"/>
            <a:r>
              <a:rPr lang="en-IE" sz="2000" b="1" dirty="0">
                <a:latin typeface="Calibri" panose="020F0502020204030204" pitchFamily="34" charset="0"/>
                <a:cs typeface="Calibri" panose="020F0502020204030204" pitchFamily="34" charset="0"/>
              </a:rPr>
              <a:t>Reimagine</a:t>
            </a:r>
          </a:p>
          <a:p>
            <a:pPr algn="ctr"/>
            <a:endParaRPr lang="en-IE" sz="2000" b="1" dirty="0">
              <a:latin typeface="Calibri" panose="020F0502020204030204" pitchFamily="34" charset="0"/>
              <a:cs typeface="Calibri" panose="020F0502020204030204" pitchFamily="34" charset="0"/>
            </a:endParaRPr>
          </a:p>
          <a:p>
            <a:pPr algn="ctr"/>
            <a:r>
              <a:rPr lang="en-IE" sz="2000" b="1" dirty="0">
                <a:solidFill>
                  <a:srgbClr val="FF0000"/>
                </a:solidFill>
                <a:latin typeface="Calibri" panose="020F0502020204030204" pitchFamily="34" charset="0"/>
                <a:cs typeface="Calibri" panose="020F0502020204030204" pitchFamily="34" charset="0"/>
              </a:rPr>
              <a:t>Catholic Education</a:t>
            </a:r>
          </a:p>
          <a:p>
            <a:endParaRPr lang="en-IE" dirty="0">
              <a:latin typeface="Calibri" panose="020F0502020204030204" pitchFamily="34" charset="0"/>
              <a:cs typeface="Calibri" panose="020F0502020204030204" pitchFamily="34" charset="0"/>
            </a:endParaRPr>
          </a:p>
          <a:p>
            <a:endParaRPr lang="en-IE"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95F2D7-C098-0E24-B7E9-A9FE58A2064C}"/>
              </a:ext>
            </a:extLst>
          </p:cNvPr>
          <p:cNvSpPr txBox="1"/>
          <p:nvPr/>
        </p:nvSpPr>
        <p:spPr>
          <a:xfrm>
            <a:off x="5432452" y="1347752"/>
            <a:ext cx="6437981" cy="3857466"/>
          </a:xfrm>
          <a:prstGeom prst="rect">
            <a:avLst/>
          </a:prstGeom>
          <a:solidFill>
            <a:srgbClr val="C00000"/>
          </a:solidFill>
        </p:spPr>
        <p:txBody>
          <a:bodyPr wrap="none" rtlCol="0">
            <a:spAutoFit/>
          </a:bodyPr>
          <a:lstStyle/>
          <a:p>
            <a:pPr marL="342900" indent="-342900">
              <a:lnSpc>
                <a:spcPct val="114000"/>
              </a:lnSpc>
              <a:buClr>
                <a:schemeClr val="bg1"/>
              </a:buClr>
              <a:buFont typeface="Arial" panose="020B0604020202020204" pitchFamily="34" charset="0"/>
              <a:buChar char="•"/>
            </a:pPr>
            <a:endParaRPr lang="en-IE" sz="2400" b="1" dirty="0">
              <a:solidFill>
                <a:schemeClr val="bg1"/>
              </a:solidFill>
              <a:latin typeface="Calibri" panose="020F0502020204030204" pitchFamily="34" charset="0"/>
              <a:cs typeface="Calibri" panose="020F0502020204030204" pitchFamily="34" charset="0"/>
            </a:endParaRPr>
          </a:p>
          <a:p>
            <a:pPr marL="342900" indent="-342900">
              <a:lnSpc>
                <a:spcPct val="114000"/>
              </a:lnSpc>
              <a:buClr>
                <a:schemeClr val="bg1"/>
              </a:buClr>
              <a:buFont typeface="Arial" panose="020B0604020202020204" pitchFamily="34" charset="0"/>
              <a:buChar char="•"/>
            </a:pPr>
            <a:r>
              <a:rPr lang="en-IE" sz="2400" b="1" dirty="0">
                <a:solidFill>
                  <a:schemeClr val="bg1"/>
                </a:solidFill>
                <a:latin typeface="Calibri" panose="020F0502020204030204" pitchFamily="34" charset="0"/>
                <a:cs typeface="Calibri" panose="020F0502020204030204" pitchFamily="34" charset="0"/>
              </a:rPr>
              <a:t>Dehumanised education and society</a:t>
            </a:r>
          </a:p>
          <a:p>
            <a:pPr marL="342900" indent="-342900">
              <a:lnSpc>
                <a:spcPct val="114000"/>
              </a:lnSpc>
              <a:buClr>
                <a:schemeClr val="bg1"/>
              </a:buClr>
              <a:buFont typeface="Arial" panose="020B0604020202020204" pitchFamily="34" charset="0"/>
              <a:buChar char="•"/>
            </a:pPr>
            <a:r>
              <a:rPr lang="en-IE" sz="2400" b="1" dirty="0">
                <a:solidFill>
                  <a:schemeClr val="bg1"/>
                </a:solidFill>
                <a:latin typeface="Calibri" panose="020F0502020204030204" pitchFamily="34" charset="0"/>
                <a:cs typeface="Calibri" panose="020F0502020204030204" pitchFamily="34" charset="0"/>
              </a:rPr>
              <a:t>Outdated education</a:t>
            </a:r>
          </a:p>
          <a:p>
            <a:pPr marL="342900" indent="-342900">
              <a:lnSpc>
                <a:spcPct val="114000"/>
              </a:lnSpc>
              <a:buClr>
                <a:schemeClr val="bg1"/>
              </a:buClr>
              <a:buFont typeface="Arial" panose="020B0604020202020204" pitchFamily="34" charset="0"/>
              <a:buChar char="•"/>
            </a:pPr>
            <a:r>
              <a:rPr lang="en-IE" sz="2400" b="1" dirty="0">
                <a:solidFill>
                  <a:schemeClr val="bg1"/>
                </a:solidFill>
                <a:latin typeface="Calibri" panose="020F0502020204030204" pitchFamily="34" charset="0"/>
                <a:cs typeface="Calibri" panose="020F0502020204030204" pitchFamily="34" charset="0"/>
              </a:rPr>
              <a:t>Reproducing, not transforming</a:t>
            </a:r>
          </a:p>
          <a:p>
            <a:pPr marL="342900" indent="-342900">
              <a:lnSpc>
                <a:spcPct val="114000"/>
              </a:lnSpc>
              <a:buClr>
                <a:schemeClr val="bg1"/>
              </a:buClr>
              <a:buFont typeface="Arial" panose="020B0604020202020204" pitchFamily="34" charset="0"/>
              <a:buChar char="•"/>
            </a:pPr>
            <a:r>
              <a:rPr lang="en-IE" sz="2400" b="1" dirty="0">
                <a:solidFill>
                  <a:schemeClr val="bg1"/>
                </a:solidFill>
                <a:latin typeface="Calibri" panose="020F0502020204030204" pitchFamily="34" charset="0"/>
                <a:cs typeface="Calibri" panose="020F0502020204030204" pitchFamily="34" charset="0"/>
              </a:rPr>
              <a:t>Fragmented and competitive schools</a:t>
            </a:r>
          </a:p>
          <a:p>
            <a:pPr marL="342900" indent="-342900">
              <a:lnSpc>
                <a:spcPct val="114000"/>
              </a:lnSpc>
              <a:buClr>
                <a:schemeClr val="bg1"/>
              </a:buClr>
              <a:buFont typeface="Arial" panose="020B0604020202020204" pitchFamily="34" charset="0"/>
              <a:buChar char="•"/>
            </a:pPr>
            <a:r>
              <a:rPr lang="en-IE" sz="2400" b="1" dirty="0">
                <a:solidFill>
                  <a:schemeClr val="bg1"/>
                </a:solidFill>
                <a:latin typeface="Calibri" panose="020F0502020204030204" pitchFamily="34" charset="0"/>
                <a:cs typeface="Calibri" panose="020F0502020204030204" pitchFamily="34" charset="0"/>
              </a:rPr>
              <a:t>Focus is on the teacher, memorising, imposing</a:t>
            </a:r>
          </a:p>
          <a:p>
            <a:pPr marL="342900" indent="-342900">
              <a:lnSpc>
                <a:spcPct val="114000"/>
              </a:lnSpc>
              <a:buClr>
                <a:schemeClr val="bg1"/>
              </a:buClr>
              <a:buFont typeface="Arial" panose="020B0604020202020204" pitchFamily="34" charset="0"/>
              <a:buChar char="•"/>
            </a:pPr>
            <a:r>
              <a:rPr lang="en-IE" sz="2400" b="1" dirty="0">
                <a:solidFill>
                  <a:schemeClr val="bg1"/>
                </a:solidFill>
                <a:latin typeface="Calibri" panose="020F0502020204030204" pitchFamily="34" charset="0"/>
                <a:cs typeface="Calibri" panose="020F0502020204030204" pitchFamily="34" charset="0"/>
              </a:rPr>
              <a:t>Anchored in the past</a:t>
            </a:r>
          </a:p>
          <a:p>
            <a:pPr marL="342900" indent="-342900">
              <a:lnSpc>
                <a:spcPct val="114000"/>
              </a:lnSpc>
              <a:buClr>
                <a:schemeClr val="bg1"/>
              </a:buClr>
              <a:buFont typeface="Arial" panose="020B0604020202020204" pitchFamily="34" charset="0"/>
              <a:buChar char="•"/>
            </a:pPr>
            <a:r>
              <a:rPr lang="en-IE" sz="2400" b="1" dirty="0">
                <a:solidFill>
                  <a:schemeClr val="bg1"/>
                </a:solidFill>
                <a:latin typeface="Calibri" panose="020F0502020204030204" pitchFamily="34" charset="0"/>
                <a:cs typeface="Calibri" panose="020F0502020204030204" pitchFamily="34" charset="0"/>
              </a:rPr>
              <a:t>Unable to put knowledge into practice</a:t>
            </a:r>
          </a:p>
          <a:p>
            <a:pPr marL="342900" indent="-342900">
              <a:lnSpc>
                <a:spcPct val="114000"/>
              </a:lnSpc>
              <a:buClr>
                <a:schemeClr val="bg1"/>
              </a:buClr>
              <a:buFont typeface="Arial" panose="020B0604020202020204" pitchFamily="34" charset="0"/>
              <a:buChar char="•"/>
            </a:pPr>
            <a:endParaRPr lang="en-IE"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918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732182" y="6314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n-IE" sz="5300" b="1" i="1" dirty="0">
                <a:solidFill>
                  <a:srgbClr val="385623"/>
                </a:solidFill>
                <a:latin typeface="Calibri"/>
                <a:ea typeface="Calibri"/>
                <a:cs typeface="Calibri"/>
                <a:sym typeface="Calibri"/>
              </a:rPr>
              <a:t>ANTECEDENTS</a:t>
            </a:r>
            <a:r>
              <a:rPr lang="en-IE" b="1" i="1" dirty="0">
                <a:solidFill>
                  <a:srgbClr val="385623"/>
                </a:solidFill>
                <a:latin typeface="Calibri"/>
                <a:ea typeface="Calibri"/>
                <a:cs typeface="Calibri"/>
                <a:sym typeface="Calibri"/>
              </a:rPr>
              <a:t/>
            </a:r>
            <a:br>
              <a:rPr lang="en-IE" b="1" i="1" dirty="0">
                <a:solidFill>
                  <a:srgbClr val="385623"/>
                </a:solidFill>
                <a:latin typeface="Calibri"/>
                <a:ea typeface="Calibri"/>
                <a:cs typeface="Calibri"/>
                <a:sym typeface="Calibri"/>
              </a:rPr>
            </a:br>
            <a:r>
              <a:rPr lang="en-IE" sz="4000" dirty="0">
                <a:latin typeface="Calibri"/>
                <a:ea typeface="Calibri"/>
                <a:cs typeface="Calibri"/>
                <a:sym typeface="Calibri"/>
              </a:rPr>
              <a:t>The Pope has been sayin</a:t>
            </a:r>
            <a:r>
              <a:rPr lang="en-IE" sz="4000" dirty="0"/>
              <a:t>g it </a:t>
            </a:r>
            <a:r>
              <a:rPr lang="en-IE" sz="4000" dirty="0">
                <a:latin typeface="Calibri"/>
                <a:ea typeface="Calibri"/>
                <a:cs typeface="Calibri"/>
                <a:sym typeface="Calibri"/>
              </a:rPr>
              <a:t>(see IL)</a:t>
            </a:r>
            <a:r>
              <a:rPr lang="es-PE" sz="4000" dirty="0">
                <a:latin typeface="Calibri"/>
                <a:ea typeface="Calibri"/>
                <a:cs typeface="Calibri"/>
                <a:sym typeface="Calibri"/>
              </a:rPr>
              <a:t/>
            </a:r>
            <a:br>
              <a:rPr lang="es-PE" sz="4000" dirty="0">
                <a:latin typeface="Calibri"/>
                <a:ea typeface="Calibri"/>
                <a:cs typeface="Calibri"/>
                <a:sym typeface="Calibri"/>
              </a:rPr>
            </a:br>
            <a:endParaRPr sz="4000" dirty="0"/>
          </a:p>
        </p:txBody>
      </p:sp>
      <p:pic>
        <p:nvPicPr>
          <p:cNvPr id="129" name="Google Shape;129;p19"/>
          <p:cNvPicPr preferRelativeResize="0"/>
          <p:nvPr/>
        </p:nvPicPr>
        <p:blipFill>
          <a:blip r:embed="rId3">
            <a:extLst>
              <a:ext uri="{28A0092B-C50C-407E-A947-70E740481C1C}">
                <a14:useLocalDpi xmlns:a14="http://schemas.microsoft.com/office/drawing/2010/main" val="0"/>
              </a:ext>
            </a:extLst>
          </a:blip>
          <a:stretch>
            <a:fillRect/>
          </a:stretch>
        </p:blipFill>
        <p:spPr>
          <a:xfrm>
            <a:off x="584939" y="1830371"/>
            <a:ext cx="3142995" cy="4840601"/>
          </a:xfrm>
          <a:prstGeom prst="rect">
            <a:avLst/>
          </a:prstGeom>
          <a:noFill/>
          <a:ln>
            <a:noFill/>
          </a:ln>
        </p:spPr>
      </p:pic>
      <p:pic>
        <p:nvPicPr>
          <p:cNvPr id="130" name="Google Shape;130;p19"/>
          <p:cNvPicPr preferRelativeResize="0"/>
          <p:nvPr/>
        </p:nvPicPr>
        <p:blipFill rotWithShape="1">
          <a:blip r:embed="rId4">
            <a:alphaModFix/>
          </a:blip>
          <a:srcRect/>
          <a:stretch/>
        </p:blipFill>
        <p:spPr>
          <a:xfrm>
            <a:off x="5634682" y="2760784"/>
            <a:ext cx="6034566" cy="34657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798443" y="630169"/>
            <a:ext cx="557335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PE" sz="4400" b="1" i="1" dirty="0">
                <a:latin typeface="Calibri"/>
                <a:ea typeface="Calibri"/>
                <a:cs typeface="Calibri"/>
                <a:sym typeface="Calibri"/>
              </a:rPr>
              <a:t>ANTECEDENTS</a:t>
            </a:r>
            <a:br>
              <a:rPr lang="es-PE" sz="4400" b="1" i="1" dirty="0">
                <a:latin typeface="Calibri"/>
                <a:ea typeface="Calibri"/>
                <a:cs typeface="Calibri"/>
                <a:sym typeface="Calibri"/>
              </a:rPr>
            </a:br>
            <a:r>
              <a:rPr lang="es-PE" sz="4400" b="1" i="1" dirty="0">
                <a:latin typeface="Calibri"/>
                <a:ea typeface="Calibri"/>
                <a:cs typeface="Calibri"/>
                <a:sym typeface="Calibri"/>
              </a:rPr>
              <a:t>EVANGELII GAUDIUM</a:t>
            </a:r>
            <a:endParaRPr i="1" dirty="0"/>
          </a:p>
        </p:txBody>
      </p:sp>
      <p:sp>
        <p:nvSpPr>
          <p:cNvPr id="136" name="Google Shape;136;p20"/>
          <p:cNvSpPr txBox="1">
            <a:spLocks noGrp="1"/>
          </p:cNvSpPr>
          <p:nvPr>
            <p:ph type="body" idx="1"/>
          </p:nvPr>
        </p:nvSpPr>
        <p:spPr>
          <a:xfrm>
            <a:off x="975555" y="2315799"/>
            <a:ext cx="5013960" cy="4351338"/>
          </a:xfrm>
          <a:prstGeom prst="rect">
            <a:avLst/>
          </a:prstGeom>
          <a:noFill/>
          <a:ln>
            <a:noFill/>
          </a:ln>
        </p:spPr>
        <p:txBody>
          <a:bodyPr spcFirstLastPara="1" wrap="square" lIns="91425" tIns="45700" rIns="91425" bIns="45700" anchor="t" anchorCtr="0">
            <a:normAutofit/>
          </a:bodyPr>
          <a:lstStyle/>
          <a:p>
            <a:pPr marL="228600" lvl="0" indent="-228600" algn="ctr">
              <a:lnSpc>
                <a:spcPct val="150000"/>
              </a:lnSpc>
              <a:spcBef>
                <a:spcPts val="0"/>
              </a:spcBef>
              <a:buSzPts val="3600"/>
            </a:pPr>
            <a:r>
              <a:rPr lang="en-IE" sz="3600" dirty="0">
                <a:sym typeface="Calibri"/>
              </a:rPr>
              <a:t>EG: The Pope invites the entire Church to adopt a </a:t>
            </a:r>
            <a:r>
              <a:rPr lang="en-IE" sz="3600" dirty="0"/>
              <a:t>constant “going out”, missionary </a:t>
            </a:r>
            <a:r>
              <a:rPr lang="en-IE" sz="3600" dirty="0">
                <a:sym typeface="Calibri"/>
              </a:rPr>
              <a:t>approach in all its activities.</a:t>
            </a:r>
          </a:p>
        </p:txBody>
      </p:sp>
      <p:pic>
        <p:nvPicPr>
          <p:cNvPr id="137" name="Google Shape;137;p20"/>
          <p:cNvPicPr preferRelativeResize="0"/>
          <p:nvPr/>
        </p:nvPicPr>
        <p:blipFill rotWithShape="1">
          <a:blip r:embed="rId3">
            <a:extLst>
              <a:ext uri="{28A0092B-C50C-407E-A947-70E740481C1C}">
                <a14:useLocalDpi xmlns:a14="http://schemas.microsoft.com/office/drawing/2010/main" val="0"/>
              </a:ext>
            </a:extLst>
          </a:blip>
          <a:srcRect l="19035" r="19400"/>
          <a:stretch/>
        </p:blipFill>
        <p:spPr>
          <a:xfrm>
            <a:off x="7287491" y="-17094"/>
            <a:ext cx="4904509" cy="68750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s-PE" sz="4400" b="1" i="1" dirty="0">
                <a:solidFill>
                  <a:srgbClr val="385623"/>
                </a:solidFill>
                <a:latin typeface="Calibri"/>
                <a:ea typeface="Calibri"/>
                <a:cs typeface="Calibri"/>
                <a:sym typeface="Calibri"/>
              </a:rPr>
              <a:t>ANTECEDENTS: LAUDATO SI </a:t>
            </a:r>
            <a:endParaRPr i="1" dirty="0">
              <a:solidFill>
                <a:srgbClr val="385623"/>
              </a:solidFill>
            </a:endParaRPr>
          </a:p>
        </p:txBody>
      </p:sp>
      <p:sp>
        <p:nvSpPr>
          <p:cNvPr id="143" name="Google Shape;143;p21"/>
          <p:cNvSpPr txBox="1">
            <a:spLocks noGrp="1"/>
          </p:cNvSpPr>
          <p:nvPr>
            <p:ph type="body" idx="1"/>
          </p:nvPr>
        </p:nvSpPr>
        <p:spPr>
          <a:xfrm>
            <a:off x="569259" y="1954380"/>
            <a:ext cx="5192895"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ctr">
              <a:lnSpc>
                <a:spcPct val="107000"/>
              </a:lnSpc>
              <a:spcBef>
                <a:spcPts val="0"/>
              </a:spcBef>
              <a:buSzPct val="100000"/>
            </a:pPr>
            <a:r>
              <a:rPr lang="en-IE" sz="3600" dirty="0">
                <a:sym typeface="Calibri"/>
              </a:rPr>
              <a:t>LS: In the encyclical </a:t>
            </a:r>
            <a:r>
              <a:rPr lang="en-IE" sz="3600" i="1" dirty="0" err="1">
                <a:sym typeface="Calibri"/>
              </a:rPr>
              <a:t>Laudato</a:t>
            </a:r>
            <a:r>
              <a:rPr lang="en-IE" sz="3600" i="1" dirty="0">
                <a:sym typeface="Calibri"/>
              </a:rPr>
              <a:t> </a:t>
            </a:r>
            <a:r>
              <a:rPr lang="en-IE" sz="3600" i="1" dirty="0" err="1">
                <a:sym typeface="Calibri"/>
              </a:rPr>
              <a:t>sí</a:t>
            </a:r>
            <a:r>
              <a:rPr lang="en-IE" sz="3600" dirty="0">
                <a:sym typeface="Calibri"/>
              </a:rPr>
              <a:t>, Pope Francis reminds us that “</a:t>
            </a:r>
            <a:r>
              <a:rPr lang="en-IE" sz="3600" dirty="0"/>
              <a:t>Our efforts at education will be inadequate and ineffectual unless we strive to promote a new way of thinking about human beings, life, society and our relationship with nature”   </a:t>
            </a:r>
            <a:r>
              <a:rPr lang="en-IE" sz="3600" dirty="0">
                <a:sym typeface="Calibri"/>
              </a:rPr>
              <a:t>(no. 215).</a:t>
            </a:r>
            <a:endParaRPr lang="en-IE" dirty="0"/>
          </a:p>
          <a:p>
            <a:pPr marL="228600" lvl="0" indent="-77470" algn="l" rtl="0">
              <a:lnSpc>
                <a:spcPct val="90000"/>
              </a:lnSpc>
              <a:spcBef>
                <a:spcPts val="1800"/>
              </a:spcBef>
              <a:spcAft>
                <a:spcPts val="0"/>
              </a:spcAft>
              <a:buClr>
                <a:schemeClr val="dk1"/>
              </a:buClr>
              <a:buSzPct val="100000"/>
              <a:buNone/>
            </a:pPr>
            <a:endParaRPr dirty="0"/>
          </a:p>
        </p:txBody>
      </p:sp>
      <p:pic>
        <p:nvPicPr>
          <p:cNvPr id="144" name="Google Shape;144;p21"/>
          <p:cNvPicPr preferRelativeResize="0"/>
          <p:nvPr/>
        </p:nvPicPr>
        <p:blipFill>
          <a:blip r:embed="rId3">
            <a:extLst>
              <a:ext uri="{28A0092B-C50C-407E-A947-70E740481C1C}">
                <a14:useLocalDpi xmlns:a14="http://schemas.microsoft.com/office/drawing/2010/main" val="0"/>
              </a:ext>
            </a:extLst>
          </a:blip>
          <a:stretch>
            <a:fillRect/>
          </a:stretch>
        </p:blipFill>
        <p:spPr>
          <a:xfrm>
            <a:off x="6429848" y="2540232"/>
            <a:ext cx="5450799" cy="317963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Panorámica</PresentationFormat>
  <Paragraphs>255</Paragraphs>
  <Slides>45</Slides>
  <Notes>43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Arial</vt:lpstr>
      <vt:lpstr>Arial Black</vt:lpstr>
      <vt:lpstr>Calibri</vt:lpstr>
      <vt:lpstr>Tema de Office</vt:lpstr>
      <vt:lpstr>OVERVIEW OF            THE GEC –  JM PREFERENCES </vt:lpstr>
      <vt:lpstr>VIDEO  TO LAUNCH GEC (12/9/2019)</vt:lpstr>
      <vt:lpstr>THE PACT: WHAT IT IS AND  WHAT IT IS NOT</vt:lpstr>
      <vt:lpstr>IS THIS INITIATIVE NECESSARY?</vt:lpstr>
      <vt:lpstr>The Catholic School</vt:lpstr>
      <vt:lpstr>Not only is it necessary it is URGENT </vt:lpstr>
      <vt:lpstr>ANTECEDENTS The Pope has been saying it (see IL) </vt:lpstr>
      <vt:lpstr>ANTECEDENTS EVANGELII GAUDIUM</vt:lpstr>
      <vt:lpstr>ANTECEDENTS: LAUDATO SI </vt:lpstr>
      <vt:lpstr>LOGO  </vt:lpstr>
      <vt:lpstr>Presentación de PowerPoint</vt:lpstr>
      <vt:lpstr>WE ARE GOING TO EXAMINE THE INSTRUMENTUM LABORIS DRAWN UP BY THE CONGREGATION FOR CATHOLIC EDUCATION</vt:lpstr>
      <vt:lpstr>Presentación de PowerPoint</vt:lpstr>
      <vt:lpstr>Presentación de PowerPoint</vt:lpstr>
      <vt:lpstr>Vision: 1. Unity in Difference</vt:lpstr>
      <vt:lpstr>Vision: 2. Relationship at the Centre</vt:lpstr>
      <vt:lpstr>Vision: 3. The World can Change</vt:lpstr>
      <vt:lpstr>Presentación de PowerPoint</vt:lpstr>
      <vt:lpstr>Mission:  1. Education and Society</vt:lpstr>
      <vt:lpstr>Mission: 2. Tomorrow Demands the Best we have Today </vt:lpstr>
      <vt:lpstr>Mission: 3. Educating to Serve, Educating is to Serve</vt:lpstr>
      <vt:lpstr>Presentación de PowerPoint</vt:lpstr>
      <vt:lpstr>1. The Breakdown of Intergenerational Solidarity </vt:lpstr>
      <vt:lpstr>2. Educational and Technological Times </vt:lpstr>
      <vt:lpstr>3. “E-ducating” the Question</vt:lpstr>
      <vt:lpstr>4. Rebuilding Our Identity </vt:lpstr>
      <vt:lpstr>5. The Environmental Crisis as a Relational Crisis </vt:lpstr>
      <vt:lpstr>UNESCO   Reimagining our Futures Together  A new social contract for education (2021) </vt:lpstr>
      <vt:lpstr>Presentación de PowerPoint</vt:lpstr>
      <vt:lpstr>Presentación de PowerPoint</vt:lpstr>
      <vt:lpstr>1. Fundamental Principles  </vt:lpstr>
      <vt:lpstr> </vt:lpstr>
      <vt:lpstr>DOCUMENT ON HUMAN FRATERNITY FOR WORLD PEACE AND LIVING TOGETHER   (Abu Dhabi, February 2019) Signatories: Francis and  Al-Azhar al-Sharif </vt:lpstr>
      <vt:lpstr>Presentación de PowerPoint</vt:lpstr>
      <vt:lpstr>Presentación de PowerPoint</vt:lpstr>
      <vt:lpstr>EDUCATE FOR                           INTER-RELIGIOUS DIALOGUE IN ITS 4 LEVELS:  </vt:lpstr>
      <vt:lpstr>JESUS AND MARY PREFERENCES</vt:lpstr>
      <vt:lpstr>We are sent to:</vt:lpstr>
      <vt:lpstr>How? </vt:lpstr>
      <vt:lpstr>With preference for:</vt:lpstr>
      <vt:lpstr>NECESSARY ATTITUDES</vt:lpstr>
      <vt:lpstr>Presentación de PowerPoint</vt:lpstr>
      <vt:lpstr>FINAL CALL OF THE  INSTRUMENTUN LABORIS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GEC –  JM PREFERENCES</dc:title>
  <dc:creator>Maria Carmen</dc:creator>
  <cp:lastModifiedBy>Maria Carmen</cp:lastModifiedBy>
  <cp:revision>13</cp:revision>
  <dcterms:modified xsi:type="dcterms:W3CDTF">2023-06-26T17:02:22Z</dcterms:modified>
</cp:coreProperties>
</file>